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661" r:id="rId2"/>
    <p:sldId id="278" r:id="rId3"/>
    <p:sldId id="259" r:id="rId4"/>
    <p:sldId id="260" r:id="rId5"/>
    <p:sldId id="265" r:id="rId6"/>
    <p:sldId id="666" r:id="rId7"/>
    <p:sldId id="671" r:id="rId8"/>
    <p:sldId id="672" r:id="rId9"/>
    <p:sldId id="261" r:id="rId10"/>
    <p:sldId id="267" r:id="rId11"/>
    <p:sldId id="665" r:id="rId12"/>
    <p:sldId id="266" r:id="rId13"/>
    <p:sldId id="667" r:id="rId14"/>
    <p:sldId id="262" r:id="rId15"/>
    <p:sldId id="268" r:id="rId16"/>
    <p:sldId id="662" r:id="rId17"/>
    <p:sldId id="669" r:id="rId18"/>
    <p:sldId id="668" r:id="rId19"/>
    <p:sldId id="269" r:id="rId20"/>
    <p:sldId id="263" r:id="rId21"/>
    <p:sldId id="271" r:id="rId22"/>
    <p:sldId id="653" r:id="rId23"/>
    <p:sldId id="642" r:id="rId24"/>
    <p:sldId id="670" r:id="rId25"/>
    <p:sldId id="272" r:id="rId26"/>
    <p:sldId id="264" r:id="rId27"/>
    <p:sldId id="644" r:id="rId28"/>
    <p:sldId id="258" r:id="rId29"/>
    <p:sldId id="270" r:id="rId30"/>
    <p:sldId id="655" r:id="rId31"/>
    <p:sldId id="664" r:id="rId32"/>
    <p:sldId id="273" r:id="rId33"/>
    <p:sldId id="582" r:id="rId34"/>
    <p:sldId id="579" r:id="rId35"/>
    <p:sldId id="257" r:id="rId36"/>
    <p:sldId id="5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2FA1E2-3072-4EDC-B3B1-B613DC12E7A0}" v="2" dt="2024-07-08T14:17:10.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68244-6703-46F4-8E4C-7D7DBE707F43}"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1A6C9-CA0E-4472-9477-95E965694FC4}" type="slidenum">
              <a:rPr lang="en-US" smtClean="0"/>
              <a:t>‹#›</a:t>
            </a:fld>
            <a:endParaRPr lang="en-US"/>
          </a:p>
        </p:txBody>
      </p:sp>
    </p:spTree>
    <p:extLst>
      <p:ext uri="{BB962C8B-B14F-4D97-AF65-F5344CB8AC3E}">
        <p14:creationId xmlns:p14="http://schemas.microsoft.com/office/powerpoint/2010/main" val="1447905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uk/northernireland/yourplaceandmine/images/helpabout/keyboard_250x145.jp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a:hlinkClick r:id="rId2"/>
          </p:cNvPr>
          <p:cNvSpPr>
            <a:spLocks noChangeArrowheads="1"/>
          </p:cNvSpPr>
          <p:nvPr/>
        </p:nvSpPr>
        <p:spPr bwMode="auto">
          <a:xfrm>
            <a:off x="0" y="4267200"/>
            <a:ext cx="12192000" cy="2590800"/>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pic>
        <p:nvPicPr>
          <p:cNvPr id="5" name="Picture 48" descr="wt-logo-on-pn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4400" y="6019800"/>
            <a:ext cx="908051"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6"/>
          <p:cNvSpPr>
            <a:spLocks noChangeArrowheads="1"/>
          </p:cNvSpPr>
          <p:nvPr/>
        </p:nvSpPr>
        <p:spPr bwMode="auto">
          <a:xfrm>
            <a:off x="0" y="6096000"/>
            <a:ext cx="5181600" cy="152400"/>
          </a:xfrm>
          <a:prstGeom prst="rect">
            <a:avLst/>
          </a:prstGeom>
          <a:solidFill>
            <a:srgbClr val="BD4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7" name="Rectangle 17"/>
          <p:cNvSpPr>
            <a:spLocks noChangeArrowheads="1"/>
          </p:cNvSpPr>
          <p:nvPr/>
        </p:nvSpPr>
        <p:spPr bwMode="auto">
          <a:xfrm>
            <a:off x="0" y="5410200"/>
            <a:ext cx="5181600" cy="6858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8" name="Rectangle 18"/>
          <p:cNvSpPr>
            <a:spLocks noChangeArrowheads="1"/>
          </p:cNvSpPr>
          <p:nvPr/>
        </p:nvSpPr>
        <p:spPr bwMode="auto">
          <a:xfrm>
            <a:off x="5181600" y="5943600"/>
            <a:ext cx="2235200" cy="76200"/>
          </a:xfrm>
          <a:prstGeom prst="rect">
            <a:avLst/>
          </a:prstGeom>
          <a:solidFill>
            <a:srgbClr val="E97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9" name="Rectangle 20"/>
          <p:cNvSpPr>
            <a:spLocks noChangeArrowheads="1"/>
          </p:cNvSpPr>
          <p:nvPr/>
        </p:nvSpPr>
        <p:spPr bwMode="auto">
          <a:xfrm>
            <a:off x="5181600" y="5410200"/>
            <a:ext cx="2235200" cy="3810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 name="Rectangle 22"/>
          <p:cNvSpPr>
            <a:spLocks noChangeArrowheads="1"/>
          </p:cNvSpPr>
          <p:nvPr/>
        </p:nvSpPr>
        <p:spPr bwMode="auto">
          <a:xfrm>
            <a:off x="7416800" y="3657600"/>
            <a:ext cx="1320800" cy="76200"/>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1" name="Rectangle 23"/>
          <p:cNvSpPr>
            <a:spLocks noChangeArrowheads="1"/>
          </p:cNvSpPr>
          <p:nvPr/>
        </p:nvSpPr>
        <p:spPr bwMode="auto">
          <a:xfrm>
            <a:off x="7416800" y="3505200"/>
            <a:ext cx="1320800" cy="1524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2" name="Rectangle 24"/>
          <p:cNvSpPr>
            <a:spLocks noChangeArrowheads="1"/>
          </p:cNvSpPr>
          <p:nvPr/>
        </p:nvSpPr>
        <p:spPr bwMode="auto">
          <a:xfrm>
            <a:off x="8737600" y="3505200"/>
            <a:ext cx="3454400" cy="457200"/>
          </a:xfrm>
          <a:prstGeom prst="rect">
            <a:avLst/>
          </a:prstGeom>
          <a:solidFill>
            <a:srgbClr val="BD4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3" name="Rectangle 25"/>
          <p:cNvSpPr>
            <a:spLocks noChangeArrowheads="1"/>
          </p:cNvSpPr>
          <p:nvPr/>
        </p:nvSpPr>
        <p:spPr bwMode="auto">
          <a:xfrm>
            <a:off x="8737600" y="3429000"/>
            <a:ext cx="3454400" cy="762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4" name="Rectangle 28"/>
          <p:cNvSpPr>
            <a:spLocks noChangeArrowheads="1"/>
          </p:cNvSpPr>
          <p:nvPr/>
        </p:nvSpPr>
        <p:spPr bwMode="auto">
          <a:xfrm>
            <a:off x="7416800" y="5029200"/>
            <a:ext cx="3657600" cy="152400"/>
          </a:xfrm>
          <a:prstGeom prst="rect">
            <a:avLst/>
          </a:prstGeom>
          <a:solidFill>
            <a:srgbClr val="BD4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5" name="Rectangle 29"/>
          <p:cNvSpPr>
            <a:spLocks noChangeArrowheads="1"/>
          </p:cNvSpPr>
          <p:nvPr/>
        </p:nvSpPr>
        <p:spPr bwMode="auto">
          <a:xfrm>
            <a:off x="11074400" y="3962400"/>
            <a:ext cx="1117600" cy="228600"/>
          </a:xfrm>
          <a:prstGeom prst="rect">
            <a:avLst/>
          </a:prstGeom>
          <a:solidFill>
            <a:srgbClr val="0062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6" name="Rectangle 30"/>
          <p:cNvSpPr>
            <a:spLocks noChangeArrowheads="1"/>
          </p:cNvSpPr>
          <p:nvPr/>
        </p:nvSpPr>
        <p:spPr bwMode="auto">
          <a:xfrm>
            <a:off x="11074400" y="4114800"/>
            <a:ext cx="1117600" cy="3048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7" name="Rectangle 32"/>
          <p:cNvSpPr>
            <a:spLocks noChangeArrowheads="1"/>
          </p:cNvSpPr>
          <p:nvPr/>
        </p:nvSpPr>
        <p:spPr bwMode="auto">
          <a:xfrm>
            <a:off x="5181600" y="5029200"/>
            <a:ext cx="2235200" cy="381000"/>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8" name="Rectangle 33"/>
          <p:cNvSpPr>
            <a:spLocks noChangeArrowheads="1"/>
          </p:cNvSpPr>
          <p:nvPr/>
        </p:nvSpPr>
        <p:spPr bwMode="auto">
          <a:xfrm>
            <a:off x="7416800" y="5181600"/>
            <a:ext cx="3657600" cy="609600"/>
          </a:xfrm>
          <a:prstGeom prst="rect">
            <a:avLst/>
          </a:prstGeom>
          <a:solidFill>
            <a:srgbClr val="4C5C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9" name="Rectangle 34"/>
          <p:cNvSpPr>
            <a:spLocks noChangeArrowheads="1"/>
          </p:cNvSpPr>
          <p:nvPr/>
        </p:nvSpPr>
        <p:spPr bwMode="auto">
          <a:xfrm>
            <a:off x="7416800" y="5791200"/>
            <a:ext cx="3657600" cy="152400"/>
          </a:xfrm>
          <a:prstGeom prst="rect">
            <a:avLst/>
          </a:prstGeom>
          <a:solidFill>
            <a:srgbClr val="0069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20" name="Rectangle 35"/>
          <p:cNvSpPr>
            <a:spLocks noChangeArrowheads="1"/>
          </p:cNvSpPr>
          <p:nvPr/>
        </p:nvSpPr>
        <p:spPr bwMode="auto">
          <a:xfrm>
            <a:off x="7416800" y="4953000"/>
            <a:ext cx="3657600" cy="762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21" name="Rectangle 36"/>
          <p:cNvSpPr>
            <a:spLocks noChangeArrowheads="1"/>
          </p:cNvSpPr>
          <p:nvPr/>
        </p:nvSpPr>
        <p:spPr bwMode="auto">
          <a:xfrm>
            <a:off x="7416800" y="4876800"/>
            <a:ext cx="3657600" cy="76200"/>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22" name="Rectangle 37"/>
          <p:cNvSpPr>
            <a:spLocks noChangeArrowheads="1"/>
          </p:cNvSpPr>
          <p:nvPr/>
        </p:nvSpPr>
        <p:spPr bwMode="auto">
          <a:xfrm>
            <a:off x="7416800" y="3962400"/>
            <a:ext cx="3657600" cy="914400"/>
          </a:xfrm>
          <a:prstGeom prst="rect">
            <a:avLst/>
          </a:prstGeom>
          <a:solidFill>
            <a:srgbClr val="E97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23" name="Rectangle 38"/>
          <p:cNvSpPr>
            <a:spLocks noChangeArrowheads="1"/>
          </p:cNvSpPr>
          <p:nvPr/>
        </p:nvSpPr>
        <p:spPr bwMode="auto">
          <a:xfrm>
            <a:off x="7416800" y="3733800"/>
            <a:ext cx="1320800" cy="228600"/>
          </a:xfrm>
          <a:prstGeom prst="rect">
            <a:avLst/>
          </a:prstGeom>
          <a:solidFill>
            <a:srgbClr val="00626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24" name="Rectangle 40"/>
          <p:cNvSpPr>
            <a:spLocks noChangeArrowheads="1"/>
          </p:cNvSpPr>
          <p:nvPr/>
        </p:nvSpPr>
        <p:spPr bwMode="auto">
          <a:xfrm>
            <a:off x="0" y="5334000"/>
            <a:ext cx="5181600" cy="762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46083" name="Rectangle 3"/>
          <p:cNvSpPr>
            <a:spLocks noGrp="1" noChangeArrowheads="1"/>
          </p:cNvSpPr>
          <p:nvPr>
            <p:ph type="ctrTitle"/>
          </p:nvPr>
        </p:nvSpPr>
        <p:spPr>
          <a:xfrm>
            <a:off x="304800" y="228600"/>
            <a:ext cx="11582400" cy="1219200"/>
          </a:xfrm>
        </p:spPr>
        <p:txBody>
          <a:bodyPr/>
          <a:lstStyle>
            <a:lvl1pPr>
              <a:defRPr sz="3800">
                <a:solidFill>
                  <a:schemeClr val="tx1"/>
                </a:solidFill>
                <a:latin typeface="Arial Black" pitchFamily="34" charset="0"/>
              </a:defRPr>
            </a:lvl1pPr>
          </a:lstStyle>
          <a:p>
            <a:r>
              <a:rPr lang="en-US"/>
              <a:t>Click to edit Master title style</a:t>
            </a:r>
          </a:p>
        </p:txBody>
      </p:sp>
      <p:sp>
        <p:nvSpPr>
          <p:cNvPr id="46084" name="Rectangle 4"/>
          <p:cNvSpPr>
            <a:spLocks noGrp="1" noChangeArrowheads="1"/>
          </p:cNvSpPr>
          <p:nvPr>
            <p:ph type="subTitle" idx="1"/>
          </p:nvPr>
        </p:nvSpPr>
        <p:spPr>
          <a:xfrm>
            <a:off x="304800" y="1524000"/>
            <a:ext cx="11582400" cy="1219200"/>
          </a:xfrm>
        </p:spPr>
        <p:txBody>
          <a:bodyPr/>
          <a:lstStyle>
            <a:lvl1pPr marL="0" indent="0">
              <a:buFontTx/>
              <a:buNone/>
              <a:defRPr sz="3600">
                <a:solidFill>
                  <a:srgbClr val="003591"/>
                </a:solidFill>
              </a:defRPr>
            </a:lvl1pPr>
          </a:lstStyle>
          <a:p>
            <a:r>
              <a:rPr lang="en-US"/>
              <a:t>Click to edit Master subtitle style</a:t>
            </a:r>
          </a:p>
        </p:txBody>
      </p:sp>
      <p:sp>
        <p:nvSpPr>
          <p:cNvPr id="25" name="Rectangle 46"/>
          <p:cNvSpPr>
            <a:spLocks noGrp="1" noChangeArrowheads="1"/>
          </p:cNvSpPr>
          <p:nvPr>
            <p:ph type="ftr" sz="quarter" idx="10"/>
          </p:nvPr>
        </p:nvSpPr>
        <p:spPr>
          <a:xfrm>
            <a:off x="4876800" y="6305550"/>
            <a:ext cx="6299200" cy="457200"/>
          </a:xfrm>
        </p:spPr>
        <p:txBody>
          <a:bodyPr/>
          <a:lstStyle>
            <a:lvl1pPr>
              <a:defRPr>
                <a:solidFill>
                  <a:schemeClr val="bg1"/>
                </a:solidFill>
              </a:defRPr>
            </a:lvl1pPr>
          </a:lstStyle>
          <a:p>
            <a:r>
              <a:rPr lang="en-US"/>
              <a:t>New Mexico State University</a:t>
            </a:r>
          </a:p>
        </p:txBody>
      </p:sp>
    </p:spTree>
    <p:extLst>
      <p:ext uri="{BB962C8B-B14F-4D97-AF65-F5344CB8AC3E}">
        <p14:creationId xmlns:p14="http://schemas.microsoft.com/office/powerpoint/2010/main" val="1202890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2260844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228600"/>
            <a:ext cx="29210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5598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291519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291068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4074945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5740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524000"/>
            <a:ext cx="57404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36156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255333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408559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3199808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177760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5"/>
          <p:cNvSpPr>
            <a:spLocks noGrp="1" noChangeArrowheads="1"/>
          </p:cNvSpPr>
          <p:nvPr>
            <p:ph type="ftr" sz="quarter" idx="10"/>
          </p:nvPr>
        </p:nvSpPr>
        <p:spPr>
          <a:ln/>
        </p:spPr>
        <p:txBody>
          <a:bodyPr/>
          <a:lstStyle>
            <a:lvl1pPr>
              <a:defRPr/>
            </a:lvl1pPr>
          </a:lstStyle>
          <a:p>
            <a:r>
              <a:rPr lang="en-US"/>
              <a:t>New Mexico State University</a:t>
            </a:r>
          </a:p>
        </p:txBody>
      </p:sp>
    </p:spTree>
    <p:extLst>
      <p:ext uri="{BB962C8B-B14F-4D97-AF65-F5344CB8AC3E}">
        <p14:creationId xmlns:p14="http://schemas.microsoft.com/office/powerpoint/2010/main" val="296615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79" name="Rectangle 55"/>
          <p:cNvSpPr>
            <a:spLocks noGrp="1" noChangeArrowheads="1"/>
          </p:cNvSpPr>
          <p:nvPr>
            <p:ph type="ftr" sz="quarter" idx="3"/>
          </p:nvPr>
        </p:nvSpPr>
        <p:spPr bwMode="auto">
          <a:xfrm>
            <a:off x="5181600" y="6305550"/>
            <a:ext cx="5994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lvl1pPr>
          </a:lstStyle>
          <a:p>
            <a:r>
              <a:rPr lang="en-US"/>
              <a:t>New Mexico State University</a:t>
            </a:r>
          </a:p>
        </p:txBody>
      </p:sp>
      <p:pic>
        <p:nvPicPr>
          <p:cNvPr id="1027" name="Picture 56" descr="pn-logo-on-wt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1080752" y="6019800"/>
            <a:ext cx="908049"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304800" y="228600"/>
            <a:ext cx="1168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304800" y="1524000"/>
            <a:ext cx="1168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30"/>
          <p:cNvSpPr>
            <a:spLocks noChangeArrowheads="1"/>
          </p:cNvSpPr>
          <p:nvPr/>
        </p:nvSpPr>
        <p:spPr bwMode="auto">
          <a:xfrm>
            <a:off x="2705101" y="6121401"/>
            <a:ext cx="3187700" cy="74613"/>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1" name="Rectangle 31"/>
          <p:cNvSpPr>
            <a:spLocks noChangeArrowheads="1"/>
          </p:cNvSpPr>
          <p:nvPr/>
        </p:nvSpPr>
        <p:spPr bwMode="auto">
          <a:xfrm>
            <a:off x="0" y="6121400"/>
            <a:ext cx="1320800" cy="76200"/>
          </a:xfrm>
          <a:prstGeom prst="rect">
            <a:avLst/>
          </a:prstGeom>
          <a:solidFill>
            <a:srgbClr val="8037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2" name="Rectangle 32"/>
          <p:cNvSpPr>
            <a:spLocks noChangeArrowheads="1"/>
          </p:cNvSpPr>
          <p:nvPr/>
        </p:nvSpPr>
        <p:spPr bwMode="auto">
          <a:xfrm>
            <a:off x="2705101" y="6045201"/>
            <a:ext cx="3187700" cy="74613"/>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3" name="Rectangle 33"/>
          <p:cNvSpPr>
            <a:spLocks noChangeArrowheads="1"/>
          </p:cNvSpPr>
          <p:nvPr/>
        </p:nvSpPr>
        <p:spPr bwMode="auto">
          <a:xfrm>
            <a:off x="2705101" y="5969001"/>
            <a:ext cx="3187700" cy="74613"/>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4" name="Rectangle 34"/>
          <p:cNvSpPr>
            <a:spLocks noChangeArrowheads="1"/>
          </p:cNvSpPr>
          <p:nvPr/>
        </p:nvSpPr>
        <p:spPr bwMode="auto">
          <a:xfrm>
            <a:off x="2705101" y="5892801"/>
            <a:ext cx="3187700" cy="74613"/>
          </a:xfrm>
          <a:prstGeom prst="rect">
            <a:avLst/>
          </a:prstGeom>
          <a:solidFill>
            <a:srgbClr val="4C5C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5" name="Rectangle 36"/>
          <p:cNvSpPr>
            <a:spLocks noChangeArrowheads="1"/>
          </p:cNvSpPr>
          <p:nvPr/>
        </p:nvSpPr>
        <p:spPr bwMode="auto">
          <a:xfrm>
            <a:off x="2705101" y="6197600"/>
            <a:ext cx="3187700" cy="762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6" name="Rectangle 37"/>
          <p:cNvSpPr>
            <a:spLocks noChangeArrowheads="1"/>
          </p:cNvSpPr>
          <p:nvPr/>
        </p:nvSpPr>
        <p:spPr bwMode="auto">
          <a:xfrm>
            <a:off x="5892800" y="6121400"/>
            <a:ext cx="914400" cy="76200"/>
          </a:xfrm>
          <a:prstGeom prst="rect">
            <a:avLst/>
          </a:prstGeom>
          <a:solidFill>
            <a:srgbClr val="0069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7" name="Rectangle 38"/>
          <p:cNvSpPr>
            <a:spLocks noChangeArrowheads="1"/>
          </p:cNvSpPr>
          <p:nvPr/>
        </p:nvSpPr>
        <p:spPr bwMode="auto">
          <a:xfrm>
            <a:off x="5892800" y="6045201"/>
            <a:ext cx="914400" cy="74613"/>
          </a:xfrm>
          <a:prstGeom prst="rect">
            <a:avLst/>
          </a:prstGeom>
          <a:solidFill>
            <a:srgbClr val="BD4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8" name="Rectangle 39"/>
          <p:cNvSpPr>
            <a:spLocks noChangeArrowheads="1"/>
          </p:cNvSpPr>
          <p:nvPr/>
        </p:nvSpPr>
        <p:spPr bwMode="auto">
          <a:xfrm>
            <a:off x="5892800" y="5969001"/>
            <a:ext cx="914400" cy="74613"/>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39" name="Rectangle 40"/>
          <p:cNvSpPr>
            <a:spLocks noChangeArrowheads="1"/>
          </p:cNvSpPr>
          <p:nvPr/>
        </p:nvSpPr>
        <p:spPr bwMode="auto">
          <a:xfrm>
            <a:off x="5892800" y="5892801"/>
            <a:ext cx="914400" cy="74613"/>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0" name="Rectangle 41"/>
          <p:cNvSpPr>
            <a:spLocks noChangeArrowheads="1"/>
          </p:cNvSpPr>
          <p:nvPr/>
        </p:nvSpPr>
        <p:spPr bwMode="auto">
          <a:xfrm>
            <a:off x="6807200" y="6045200"/>
            <a:ext cx="2032000" cy="152400"/>
          </a:xfrm>
          <a:prstGeom prst="rect">
            <a:avLst/>
          </a:prstGeom>
          <a:solidFill>
            <a:srgbClr val="88234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1" name="Rectangle 43"/>
          <p:cNvSpPr>
            <a:spLocks noChangeArrowheads="1"/>
          </p:cNvSpPr>
          <p:nvPr/>
        </p:nvSpPr>
        <p:spPr bwMode="auto">
          <a:xfrm>
            <a:off x="6807200" y="5969000"/>
            <a:ext cx="5384800" cy="76200"/>
          </a:xfrm>
          <a:prstGeom prst="rect">
            <a:avLst/>
          </a:prstGeom>
          <a:solidFill>
            <a:srgbClr val="E97A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2" name="Rectangle 44"/>
          <p:cNvSpPr>
            <a:spLocks noChangeArrowheads="1"/>
          </p:cNvSpPr>
          <p:nvPr/>
        </p:nvSpPr>
        <p:spPr bwMode="auto">
          <a:xfrm>
            <a:off x="6807200" y="5892800"/>
            <a:ext cx="5384800" cy="76200"/>
          </a:xfrm>
          <a:prstGeom prst="rect">
            <a:avLst/>
          </a:prstGeom>
          <a:solidFill>
            <a:srgbClr val="00359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3" name="Rectangle 45"/>
          <p:cNvSpPr>
            <a:spLocks noChangeArrowheads="1"/>
          </p:cNvSpPr>
          <p:nvPr/>
        </p:nvSpPr>
        <p:spPr bwMode="auto">
          <a:xfrm>
            <a:off x="6807200" y="5740400"/>
            <a:ext cx="53848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4" name="Rectangle 46"/>
          <p:cNvSpPr>
            <a:spLocks noChangeArrowheads="1"/>
          </p:cNvSpPr>
          <p:nvPr/>
        </p:nvSpPr>
        <p:spPr bwMode="auto">
          <a:xfrm>
            <a:off x="1320801" y="6121400"/>
            <a:ext cx="1384300" cy="152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5" name="Rectangle 47"/>
          <p:cNvSpPr>
            <a:spLocks noChangeArrowheads="1"/>
          </p:cNvSpPr>
          <p:nvPr/>
        </p:nvSpPr>
        <p:spPr bwMode="auto">
          <a:xfrm>
            <a:off x="1" y="6045200"/>
            <a:ext cx="2705100" cy="76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6" name="Rectangle 48"/>
          <p:cNvSpPr>
            <a:spLocks noChangeArrowheads="1"/>
          </p:cNvSpPr>
          <p:nvPr/>
        </p:nvSpPr>
        <p:spPr bwMode="auto">
          <a:xfrm>
            <a:off x="1" y="5969000"/>
            <a:ext cx="2705100" cy="76200"/>
          </a:xfrm>
          <a:prstGeom prst="rect">
            <a:avLst/>
          </a:prstGeom>
          <a:solidFill>
            <a:srgbClr val="EAAB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
        <p:nvSpPr>
          <p:cNvPr id="1047" name="Rectangle 49"/>
          <p:cNvSpPr>
            <a:spLocks noChangeArrowheads="1"/>
          </p:cNvSpPr>
          <p:nvPr/>
        </p:nvSpPr>
        <p:spPr bwMode="auto">
          <a:xfrm>
            <a:off x="1" y="6197600"/>
            <a:ext cx="2705100" cy="76200"/>
          </a:xfrm>
          <a:prstGeom prst="rect">
            <a:avLst/>
          </a:prstGeom>
          <a:solidFill>
            <a:srgbClr val="BD4F1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endParaRPr lang="en-US" altLang="en-US" sz="2400"/>
          </a:p>
        </p:txBody>
      </p:sp>
    </p:spTree>
    <p:extLst>
      <p:ext uri="{BB962C8B-B14F-4D97-AF65-F5344CB8AC3E}">
        <p14:creationId xmlns:p14="http://schemas.microsoft.com/office/powerpoint/2010/main" val="30594895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4200">
          <a:solidFill>
            <a:srgbClr val="100D82"/>
          </a:solidFill>
          <a:latin typeface="+mj-lt"/>
          <a:ea typeface="+mj-ea"/>
          <a:cs typeface="+mj-cs"/>
        </a:defRPr>
      </a:lvl1pPr>
      <a:lvl2pPr algn="l" rtl="0" eaLnBrk="1" fontAlgn="base" hangingPunct="1">
        <a:spcBef>
          <a:spcPct val="0"/>
        </a:spcBef>
        <a:spcAft>
          <a:spcPct val="0"/>
        </a:spcAft>
        <a:defRPr sz="4200">
          <a:solidFill>
            <a:srgbClr val="100D82"/>
          </a:solidFill>
          <a:latin typeface="Arial" charset="0"/>
          <a:ea typeface="ＭＳ Ｐゴシック" charset="-128"/>
        </a:defRPr>
      </a:lvl2pPr>
      <a:lvl3pPr algn="l" rtl="0" eaLnBrk="1" fontAlgn="base" hangingPunct="1">
        <a:spcBef>
          <a:spcPct val="0"/>
        </a:spcBef>
        <a:spcAft>
          <a:spcPct val="0"/>
        </a:spcAft>
        <a:defRPr sz="4200">
          <a:solidFill>
            <a:srgbClr val="100D82"/>
          </a:solidFill>
          <a:latin typeface="Arial" charset="0"/>
          <a:ea typeface="ＭＳ Ｐゴシック" charset="-128"/>
        </a:defRPr>
      </a:lvl3pPr>
      <a:lvl4pPr algn="l" rtl="0" eaLnBrk="1" fontAlgn="base" hangingPunct="1">
        <a:spcBef>
          <a:spcPct val="0"/>
        </a:spcBef>
        <a:spcAft>
          <a:spcPct val="0"/>
        </a:spcAft>
        <a:defRPr sz="4200">
          <a:solidFill>
            <a:srgbClr val="100D82"/>
          </a:solidFill>
          <a:latin typeface="Arial" charset="0"/>
          <a:ea typeface="ＭＳ Ｐゴシック" charset="-128"/>
        </a:defRPr>
      </a:lvl4pPr>
      <a:lvl5pPr algn="l" rtl="0" eaLnBrk="1" fontAlgn="base" hangingPunct="1">
        <a:spcBef>
          <a:spcPct val="0"/>
        </a:spcBef>
        <a:spcAft>
          <a:spcPct val="0"/>
        </a:spcAft>
        <a:defRPr sz="4200">
          <a:solidFill>
            <a:srgbClr val="100D82"/>
          </a:solidFill>
          <a:latin typeface="Arial" charset="0"/>
          <a:ea typeface="ＭＳ Ｐゴシック" charset="-128"/>
        </a:defRPr>
      </a:lvl5pPr>
      <a:lvl6pPr marL="457200" algn="l" rtl="0" eaLnBrk="1" fontAlgn="base" hangingPunct="1">
        <a:spcBef>
          <a:spcPct val="0"/>
        </a:spcBef>
        <a:spcAft>
          <a:spcPct val="0"/>
        </a:spcAft>
        <a:defRPr sz="4200">
          <a:solidFill>
            <a:srgbClr val="100D82"/>
          </a:solidFill>
          <a:latin typeface="Arial" charset="0"/>
          <a:ea typeface="ＭＳ Ｐゴシック" charset="-128"/>
        </a:defRPr>
      </a:lvl6pPr>
      <a:lvl7pPr marL="914400" algn="l" rtl="0" eaLnBrk="1" fontAlgn="base" hangingPunct="1">
        <a:spcBef>
          <a:spcPct val="0"/>
        </a:spcBef>
        <a:spcAft>
          <a:spcPct val="0"/>
        </a:spcAft>
        <a:defRPr sz="4200">
          <a:solidFill>
            <a:srgbClr val="100D82"/>
          </a:solidFill>
          <a:latin typeface="Arial" charset="0"/>
          <a:ea typeface="ＭＳ Ｐゴシック" charset="-128"/>
        </a:defRPr>
      </a:lvl7pPr>
      <a:lvl8pPr marL="1371600" algn="l" rtl="0" eaLnBrk="1" fontAlgn="base" hangingPunct="1">
        <a:spcBef>
          <a:spcPct val="0"/>
        </a:spcBef>
        <a:spcAft>
          <a:spcPct val="0"/>
        </a:spcAft>
        <a:defRPr sz="4200">
          <a:solidFill>
            <a:srgbClr val="100D82"/>
          </a:solidFill>
          <a:latin typeface="Arial" charset="0"/>
          <a:ea typeface="ＭＳ Ｐゴシック" charset="-128"/>
        </a:defRPr>
      </a:lvl8pPr>
      <a:lvl9pPr marL="1828800" algn="l" rtl="0" eaLnBrk="1" fontAlgn="base" hangingPunct="1">
        <a:spcBef>
          <a:spcPct val="0"/>
        </a:spcBef>
        <a:spcAft>
          <a:spcPct val="0"/>
        </a:spcAft>
        <a:defRPr sz="4200">
          <a:solidFill>
            <a:srgbClr val="100D82"/>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569" y="1240173"/>
            <a:ext cx="11534862" cy="1219200"/>
          </a:xfrm>
        </p:spPr>
        <p:txBody>
          <a:bodyPr/>
          <a:lstStyle/>
          <a:p>
            <a:pPr marL="0" marR="0" algn="ctr">
              <a:spcBef>
                <a:spcPts val="0"/>
              </a:spcBef>
              <a:spcAft>
                <a:spcPts val="0"/>
              </a:spcAft>
            </a:pPr>
            <a:r>
              <a:rPr lang="en-US" sz="5400" b="1" dirty="0">
                <a:effectLst/>
                <a:latin typeface="Calibri" panose="020F0502020204030204" pitchFamily="34" charset="0"/>
                <a:ea typeface="Aptos" panose="020B0004020202020204" pitchFamily="34" charset="0"/>
              </a:rPr>
              <a:t>12 Drought-Tolerant Plants to Make Your Yard Feel Lush, But Lean!</a:t>
            </a:r>
          </a:p>
        </p:txBody>
      </p:sp>
      <p:sp>
        <p:nvSpPr>
          <p:cNvPr id="4" name="Rectangle 3"/>
          <p:cNvSpPr>
            <a:spLocks noGrp="1" noChangeArrowheads="1"/>
          </p:cNvSpPr>
          <p:nvPr>
            <p:ph type="subTitle" idx="1"/>
          </p:nvPr>
        </p:nvSpPr>
        <p:spPr>
          <a:xfrm>
            <a:off x="-210424" y="4398627"/>
            <a:ext cx="5453543" cy="869659"/>
          </a:xfrm>
        </p:spPr>
        <p:txBody>
          <a:bodyPr>
            <a:no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1200" b="1" spc="150" dirty="0">
                <a:ln w="11430"/>
                <a:solidFill>
                  <a:srgbClr val="F8F8F8"/>
                </a:solidFill>
                <a:effectLst>
                  <a:outerShdw blurRad="25400" algn="tl" rotWithShape="0">
                    <a:srgbClr val="000000">
                      <a:alpha val="43000"/>
                    </a:srgbClr>
                  </a:outerShdw>
                </a:effectLst>
              </a:rPr>
              <a:t>JEFF  ANDERSON, M.S.</a:t>
            </a:r>
          </a:p>
          <a:p>
            <a:pPr algn="ctr" eaLnBrk="1" hangingPunct="1">
              <a:defRPr/>
            </a:pPr>
            <a:r>
              <a:rPr lang="en-US" sz="1200" b="1" spc="150" dirty="0">
                <a:ln w="11430"/>
                <a:solidFill>
                  <a:srgbClr val="F8F8F8"/>
                </a:solidFill>
                <a:effectLst>
                  <a:outerShdw blurRad="25400" algn="tl" rotWithShape="0">
                    <a:srgbClr val="000000">
                      <a:alpha val="43000"/>
                    </a:srgbClr>
                  </a:outerShdw>
                </a:effectLst>
              </a:rPr>
              <a:t>AGRICULTURAL EXTENSION AGENT</a:t>
            </a:r>
          </a:p>
          <a:p>
            <a:pPr algn="ctr" eaLnBrk="1" hangingPunct="1">
              <a:defRPr/>
            </a:pPr>
            <a:r>
              <a:rPr lang="en-US" sz="1200" b="1" spc="150" dirty="0">
                <a:ln w="11430"/>
                <a:solidFill>
                  <a:srgbClr val="F8F8F8"/>
                </a:solidFill>
                <a:effectLst>
                  <a:outerShdw blurRad="25400" algn="tl" rotWithShape="0">
                    <a:srgbClr val="000000">
                      <a:alpha val="43000"/>
                    </a:srgbClr>
                  </a:outerShdw>
                </a:effectLst>
              </a:rPr>
              <a:t>Doña Ana County Cooperative Extension Service</a:t>
            </a:r>
          </a:p>
          <a:p>
            <a:pPr algn="ctr" eaLnBrk="1" hangingPunct="1">
              <a:defRPr/>
            </a:pPr>
            <a:endParaRPr lang="en-US" sz="1050" b="1" spc="150" dirty="0">
              <a:ln w="11430"/>
              <a:solidFill>
                <a:srgbClr val="F8F8F8"/>
              </a:solidFill>
              <a:effectLst>
                <a:outerShdw blurRad="25400" algn="tl" rotWithShape="0">
                  <a:srgbClr val="000000">
                    <a:alpha val="43000"/>
                  </a:srgbClr>
                </a:outerShdw>
              </a:effectLst>
            </a:endParaRPr>
          </a:p>
          <a:p>
            <a:pPr algn="ctr" eaLnBrk="1" hangingPunct="1">
              <a:defRPr/>
            </a:pPr>
            <a:endParaRPr lang="en-US" sz="105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172890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650448-5729-4837-4E1D-D6588665D815}"/>
              </a:ext>
            </a:extLst>
          </p:cNvPr>
          <p:cNvSpPr txBox="1"/>
          <p:nvPr/>
        </p:nvSpPr>
        <p:spPr>
          <a:xfrm>
            <a:off x="5142451" y="495108"/>
            <a:ext cx="6211732" cy="461665"/>
          </a:xfrm>
          <a:prstGeom prst="rect">
            <a:avLst/>
          </a:prstGeom>
          <a:noFill/>
        </p:spPr>
        <p:txBody>
          <a:bodyPr wrap="square" rtlCol="0">
            <a:spAutoFit/>
          </a:bodyPr>
          <a:lstStyle/>
          <a:p>
            <a:pPr algn="ctr"/>
            <a:r>
              <a:rPr lang="en-US" sz="2400" b="1" i="1" dirty="0">
                <a:latin typeface="Century Schoolbook"/>
              </a:rPr>
              <a:t>Hesperaloe parviflora ‘Red Yucca’</a:t>
            </a:r>
          </a:p>
        </p:txBody>
      </p:sp>
      <p:pic>
        <p:nvPicPr>
          <p:cNvPr id="3" name="Picture 2">
            <a:extLst>
              <a:ext uri="{FF2B5EF4-FFF2-40B4-BE49-F238E27FC236}">
                <a16:creationId xmlns:a16="http://schemas.microsoft.com/office/drawing/2014/main" id="{FF6BAD8F-8C6B-E695-2638-AF870839CF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403" y="172497"/>
            <a:ext cx="4198776" cy="29944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54909437-2759-4281-3C97-B53E391D6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6870" y="1373039"/>
            <a:ext cx="5570860" cy="417814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CF43F403-5576-A638-70E2-77CCFBBAE4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1929" y="1685997"/>
            <a:ext cx="2664171" cy="355222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169474DD-088E-2D48-EBD9-AB73D4B43D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4246" y="2954791"/>
            <a:ext cx="1842781" cy="276417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C9226CCD-05AE-88EC-9461-687CFCF74759}"/>
              </a:ext>
            </a:extLst>
          </p:cNvPr>
          <p:cNvSpPr txBox="1"/>
          <p:nvPr/>
        </p:nvSpPr>
        <p:spPr>
          <a:xfrm>
            <a:off x="788564" y="6408504"/>
            <a:ext cx="9982899" cy="276999"/>
          </a:xfrm>
          <a:prstGeom prst="rect">
            <a:avLst/>
          </a:prstGeom>
          <a:noFill/>
        </p:spPr>
        <p:txBody>
          <a:bodyPr wrap="square" rtlCol="0">
            <a:spAutoFit/>
          </a:bodyPr>
          <a:lstStyle/>
          <a:p>
            <a:pPr algn="ctr"/>
            <a:r>
              <a:rPr lang="en-US" sz="1200" dirty="0"/>
              <a:t>Cultivars: Sandia Glow, Brake Lights, Desert Dusk, </a:t>
            </a:r>
            <a:r>
              <a:rPr lang="en-US" sz="1200" dirty="0" err="1"/>
              <a:t>Perpa</a:t>
            </a:r>
            <a:r>
              <a:rPr lang="en-US" sz="1200" dirty="0"/>
              <a:t>, Desert Sun, Desert Flamenco, etc.</a:t>
            </a:r>
          </a:p>
        </p:txBody>
      </p:sp>
    </p:spTree>
    <p:extLst>
      <p:ext uri="{BB962C8B-B14F-4D97-AF65-F5344CB8AC3E}">
        <p14:creationId xmlns:p14="http://schemas.microsoft.com/office/powerpoint/2010/main" val="142944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42F81-8AF3-1A6B-8602-10EC1AD310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72446" y="886755"/>
            <a:ext cx="3207950" cy="4009938"/>
          </a:xfrm>
          <a:prstGeom prst="rect">
            <a:avLst/>
          </a:prstGeom>
          <a:ln w="38100" cap="sq">
            <a:solidFill>
              <a:schemeClr val="tx1"/>
            </a:solidFill>
            <a:prstDash val="solid"/>
            <a:miter lim="800000"/>
          </a:ln>
          <a:effectLst/>
        </p:spPr>
      </p:pic>
      <p:pic>
        <p:nvPicPr>
          <p:cNvPr id="5" name="Picture 4">
            <a:extLst>
              <a:ext uri="{FF2B5EF4-FFF2-40B4-BE49-F238E27FC236}">
                <a16:creationId xmlns:a16="http://schemas.microsoft.com/office/drawing/2014/main" id="{484FAE9E-F507-5D2D-4BEE-A0685E82D1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186" y="494190"/>
            <a:ext cx="7194737" cy="4795068"/>
          </a:xfrm>
          <a:prstGeom prst="rect">
            <a:avLst/>
          </a:prstGeom>
          <a:ln w="38100" cap="sq">
            <a:solidFill>
              <a:schemeClr val="tx1"/>
            </a:solidFill>
            <a:prstDash val="solid"/>
            <a:miter lim="800000"/>
          </a:ln>
          <a:effectLst/>
        </p:spPr>
      </p:pic>
      <p:sp>
        <p:nvSpPr>
          <p:cNvPr id="7" name="TextBox 6">
            <a:extLst>
              <a:ext uri="{FF2B5EF4-FFF2-40B4-BE49-F238E27FC236}">
                <a16:creationId xmlns:a16="http://schemas.microsoft.com/office/drawing/2014/main" id="{1318FA00-7C9F-ED7D-C343-BA5F6F080822}"/>
              </a:ext>
            </a:extLst>
          </p:cNvPr>
          <p:cNvSpPr txBox="1"/>
          <p:nvPr/>
        </p:nvSpPr>
        <p:spPr>
          <a:xfrm>
            <a:off x="5974111" y="4819286"/>
            <a:ext cx="2195818" cy="338554"/>
          </a:xfrm>
          <a:prstGeom prst="rect">
            <a:avLst/>
          </a:prstGeom>
          <a:noFill/>
        </p:spPr>
        <p:txBody>
          <a:bodyPr wrap="square">
            <a:spAutoFit/>
          </a:bodyPr>
          <a:lstStyle/>
          <a:p>
            <a:pPr algn="l"/>
            <a:r>
              <a:rPr lang="en-US" sz="800" b="0" i="0" dirty="0">
                <a:solidFill>
                  <a:srgbClr val="000000"/>
                </a:solidFill>
                <a:effectLst/>
                <a:latin typeface="Roboto" panose="02000000000000000000" pitchFamily="2" charset="0"/>
              </a:rPr>
              <a:t>Creator: Mark Davidson </a:t>
            </a:r>
          </a:p>
          <a:p>
            <a:pPr algn="l"/>
            <a:r>
              <a:rPr lang="en-US" sz="800" b="0" i="0" dirty="0">
                <a:solidFill>
                  <a:srgbClr val="000000"/>
                </a:solidFill>
                <a:effectLst/>
                <a:latin typeface="Roboto" panose="02000000000000000000" pitchFamily="2" charset="0"/>
              </a:rPr>
              <a:t>Copyright: Mark Davidson-2013</a:t>
            </a:r>
          </a:p>
        </p:txBody>
      </p:sp>
      <p:sp>
        <p:nvSpPr>
          <p:cNvPr id="8" name="TextBox 7">
            <a:extLst>
              <a:ext uri="{FF2B5EF4-FFF2-40B4-BE49-F238E27FC236}">
                <a16:creationId xmlns:a16="http://schemas.microsoft.com/office/drawing/2014/main" id="{352F824F-E2B1-ADD5-B377-297EF4234CEE}"/>
              </a:ext>
            </a:extLst>
          </p:cNvPr>
          <p:cNvSpPr txBox="1"/>
          <p:nvPr/>
        </p:nvSpPr>
        <p:spPr>
          <a:xfrm>
            <a:off x="2541864" y="6249956"/>
            <a:ext cx="6211732" cy="400110"/>
          </a:xfrm>
          <a:prstGeom prst="rect">
            <a:avLst/>
          </a:prstGeom>
          <a:noFill/>
        </p:spPr>
        <p:txBody>
          <a:bodyPr wrap="square" rtlCol="0">
            <a:spAutoFit/>
          </a:bodyPr>
          <a:lstStyle/>
          <a:p>
            <a:pPr algn="ctr"/>
            <a:r>
              <a:rPr lang="en-US" sz="2000" b="1" i="1" dirty="0">
                <a:latin typeface="Century Schoolbook"/>
              </a:rPr>
              <a:t>Hesperaloe parviflora ‘Red Yucca’</a:t>
            </a:r>
          </a:p>
        </p:txBody>
      </p:sp>
      <p:sp>
        <p:nvSpPr>
          <p:cNvPr id="9" name="TextBox 8">
            <a:extLst>
              <a:ext uri="{FF2B5EF4-FFF2-40B4-BE49-F238E27FC236}">
                <a16:creationId xmlns:a16="http://schemas.microsoft.com/office/drawing/2014/main" id="{2632EE19-488F-0195-112C-5223A7AE9294}"/>
              </a:ext>
            </a:extLst>
          </p:cNvPr>
          <p:cNvSpPr txBox="1"/>
          <p:nvPr/>
        </p:nvSpPr>
        <p:spPr>
          <a:xfrm>
            <a:off x="-871896" y="5419817"/>
            <a:ext cx="9982899" cy="276999"/>
          </a:xfrm>
          <a:prstGeom prst="rect">
            <a:avLst/>
          </a:prstGeom>
          <a:noFill/>
        </p:spPr>
        <p:txBody>
          <a:bodyPr wrap="square" rtlCol="0">
            <a:spAutoFit/>
          </a:bodyPr>
          <a:lstStyle/>
          <a:p>
            <a:pPr algn="ctr"/>
            <a:r>
              <a:rPr lang="en-US" sz="1200" dirty="0"/>
              <a:t>Cultivars: Sandia Glow, Brake Lights, Desert Dusk, </a:t>
            </a:r>
            <a:r>
              <a:rPr lang="en-US" sz="1200" dirty="0" err="1"/>
              <a:t>Perpa</a:t>
            </a:r>
            <a:r>
              <a:rPr lang="en-US" sz="1200" dirty="0"/>
              <a:t>, Desert Sun, Desert Flamenco, etc.</a:t>
            </a:r>
          </a:p>
        </p:txBody>
      </p:sp>
    </p:spTree>
    <p:extLst>
      <p:ext uri="{BB962C8B-B14F-4D97-AF65-F5344CB8AC3E}">
        <p14:creationId xmlns:p14="http://schemas.microsoft.com/office/powerpoint/2010/main" val="4246790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29C3323-61CB-27C4-FD56-39D6218B6FAE}"/>
              </a:ext>
            </a:extLst>
          </p:cNvPr>
          <p:cNvSpPr txBox="1"/>
          <p:nvPr/>
        </p:nvSpPr>
        <p:spPr>
          <a:xfrm>
            <a:off x="5050783" y="1700797"/>
            <a:ext cx="3652008" cy="830997"/>
          </a:xfrm>
          <a:prstGeom prst="rect">
            <a:avLst/>
          </a:prstGeom>
          <a:noFill/>
        </p:spPr>
        <p:txBody>
          <a:bodyPr wrap="square" rtlCol="0">
            <a:spAutoFit/>
          </a:bodyPr>
          <a:lstStyle/>
          <a:p>
            <a:pPr algn="ctr"/>
            <a:r>
              <a:rPr lang="en-US" sz="2400" b="1" i="1" dirty="0">
                <a:latin typeface="Century Schoolbook"/>
              </a:rPr>
              <a:t>Hymenocallis ‘Tropical Giant’</a:t>
            </a:r>
          </a:p>
        </p:txBody>
      </p:sp>
      <p:pic>
        <p:nvPicPr>
          <p:cNvPr id="1026" name="Picture 2" descr="Hymenocallis 'Tropical Giant' (Regular) - 1 bulb">
            <a:extLst>
              <a:ext uri="{FF2B5EF4-FFF2-40B4-BE49-F238E27FC236}">
                <a16:creationId xmlns:a16="http://schemas.microsoft.com/office/drawing/2014/main" id="{4802AE4D-6139-B5A0-7154-25DA080393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156" y="299353"/>
            <a:ext cx="4612022" cy="614936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ymenocallis 'Tropical Giant' (Regular) - 1 bulb">
            <a:extLst>
              <a:ext uri="{FF2B5EF4-FFF2-40B4-BE49-F238E27FC236}">
                <a16:creationId xmlns:a16="http://schemas.microsoft.com/office/drawing/2014/main" id="{5F516644-B2D0-47E0-6DBD-04EA27116B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27711" y="3878273"/>
            <a:ext cx="5465393" cy="257044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descr="A close up of a flower&#10;&#10;Description automatically generated">
            <a:extLst>
              <a:ext uri="{FF2B5EF4-FFF2-40B4-BE49-F238E27FC236}">
                <a16:creationId xmlns:a16="http://schemas.microsoft.com/office/drawing/2014/main" id="{BA711258-A39C-91E3-4837-5752EDD3F82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6396" y="354318"/>
            <a:ext cx="2954847" cy="393979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5921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ymenocallis 'Tropical Giant' &quot;white Spider Lily&quot; - Southern Perennial Bulb">
            <a:extLst>
              <a:ext uri="{FF2B5EF4-FFF2-40B4-BE49-F238E27FC236}">
                <a16:creationId xmlns:a16="http://schemas.microsoft.com/office/drawing/2014/main" id="{B116660B-FD5B-281F-1375-8A45921292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58901" y="507053"/>
            <a:ext cx="2048792" cy="273172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2DB2C02-0DD0-6AED-3CB9-A6A0257BB9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3820" y="507053"/>
            <a:ext cx="6891556" cy="491884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01C861A4-09F9-7AA9-74B9-CD77D8A4CB65}"/>
              </a:ext>
            </a:extLst>
          </p:cNvPr>
          <p:cNvSpPr txBox="1"/>
          <p:nvPr/>
        </p:nvSpPr>
        <p:spPr>
          <a:xfrm>
            <a:off x="8357293" y="3940658"/>
            <a:ext cx="3652008" cy="830997"/>
          </a:xfrm>
          <a:prstGeom prst="rect">
            <a:avLst/>
          </a:prstGeom>
          <a:noFill/>
        </p:spPr>
        <p:txBody>
          <a:bodyPr wrap="square" rtlCol="0">
            <a:spAutoFit/>
          </a:bodyPr>
          <a:lstStyle/>
          <a:p>
            <a:pPr algn="ctr"/>
            <a:r>
              <a:rPr lang="en-US" sz="2400" b="1" i="1" dirty="0">
                <a:latin typeface="Century Schoolbook"/>
              </a:rPr>
              <a:t>Hymenocallis sp. ‘Tropical Giant’</a:t>
            </a:r>
          </a:p>
        </p:txBody>
      </p:sp>
      <p:sp>
        <p:nvSpPr>
          <p:cNvPr id="7" name="TextBox 6">
            <a:extLst>
              <a:ext uri="{FF2B5EF4-FFF2-40B4-BE49-F238E27FC236}">
                <a16:creationId xmlns:a16="http://schemas.microsoft.com/office/drawing/2014/main" id="{E65EC335-6926-D84E-FDD4-4027C1F41249}"/>
              </a:ext>
            </a:extLst>
          </p:cNvPr>
          <p:cNvSpPr txBox="1"/>
          <p:nvPr/>
        </p:nvSpPr>
        <p:spPr>
          <a:xfrm>
            <a:off x="8422657" y="5425901"/>
            <a:ext cx="3521279" cy="246221"/>
          </a:xfrm>
          <a:prstGeom prst="rect">
            <a:avLst/>
          </a:prstGeom>
          <a:noFill/>
        </p:spPr>
        <p:txBody>
          <a:bodyPr wrap="square">
            <a:spAutoFit/>
          </a:bodyPr>
          <a:lstStyle/>
          <a:p>
            <a:r>
              <a:rPr lang="en-US" sz="1000" dirty="0"/>
              <a:t>https://www.southernbulbs.com/hymenocallis-tropical-giant/</a:t>
            </a:r>
          </a:p>
        </p:txBody>
      </p:sp>
      <p:sp>
        <p:nvSpPr>
          <p:cNvPr id="9" name="TextBox 8">
            <a:extLst>
              <a:ext uri="{FF2B5EF4-FFF2-40B4-BE49-F238E27FC236}">
                <a16:creationId xmlns:a16="http://schemas.microsoft.com/office/drawing/2014/main" id="{5ECE361E-FFD0-18CE-B59D-042BFF646FD2}"/>
              </a:ext>
            </a:extLst>
          </p:cNvPr>
          <p:cNvSpPr txBox="1"/>
          <p:nvPr/>
        </p:nvSpPr>
        <p:spPr>
          <a:xfrm>
            <a:off x="8422656" y="5081892"/>
            <a:ext cx="3521279" cy="369332"/>
          </a:xfrm>
          <a:prstGeom prst="rect">
            <a:avLst/>
          </a:prstGeom>
          <a:noFill/>
        </p:spPr>
        <p:txBody>
          <a:bodyPr wrap="square">
            <a:spAutoFit/>
          </a:bodyPr>
          <a:lstStyle/>
          <a:p>
            <a:r>
              <a:rPr lang="en-US" sz="900" dirty="0"/>
              <a:t>https://www.terraceiafarms.com/product/00/1PR030/Hymenocallis-Tropical-Giant</a:t>
            </a:r>
          </a:p>
        </p:txBody>
      </p:sp>
    </p:spTree>
    <p:extLst>
      <p:ext uri="{BB962C8B-B14F-4D97-AF65-F5344CB8AC3E}">
        <p14:creationId xmlns:p14="http://schemas.microsoft.com/office/powerpoint/2010/main" val="224524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6824F-31CF-1A1B-BBC1-6CF808B13877}"/>
              </a:ext>
            </a:extLst>
          </p:cNvPr>
          <p:cNvSpPr txBox="1"/>
          <p:nvPr/>
        </p:nvSpPr>
        <p:spPr>
          <a:xfrm>
            <a:off x="3429000" y="2693811"/>
            <a:ext cx="5334000" cy="923330"/>
          </a:xfrm>
          <a:prstGeom prst="rect">
            <a:avLst/>
          </a:prstGeom>
          <a:noFill/>
        </p:spPr>
        <p:txBody>
          <a:bodyPr wrap="square" rtlCol="0">
            <a:spAutoFit/>
          </a:bodyPr>
          <a:lstStyle/>
          <a:p>
            <a:pPr algn="ctr"/>
            <a:r>
              <a:rPr lang="en-US" sz="5400" b="1" i="1" dirty="0">
                <a:latin typeface="Century Schoolbook"/>
              </a:rPr>
              <a:t>Shrubs</a:t>
            </a:r>
          </a:p>
        </p:txBody>
      </p:sp>
    </p:spTree>
    <p:extLst>
      <p:ext uri="{BB962C8B-B14F-4D97-AF65-F5344CB8AC3E}">
        <p14:creationId xmlns:p14="http://schemas.microsoft.com/office/powerpoint/2010/main" val="52815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239AC6-069F-F6A5-47A6-514EB66A6902}"/>
              </a:ext>
            </a:extLst>
          </p:cNvPr>
          <p:cNvSpPr txBox="1"/>
          <p:nvPr/>
        </p:nvSpPr>
        <p:spPr>
          <a:xfrm>
            <a:off x="-472895" y="4274735"/>
            <a:ext cx="5334000" cy="523220"/>
          </a:xfrm>
          <a:prstGeom prst="rect">
            <a:avLst/>
          </a:prstGeom>
          <a:noFill/>
        </p:spPr>
        <p:txBody>
          <a:bodyPr wrap="square" rtlCol="0">
            <a:spAutoFit/>
          </a:bodyPr>
          <a:lstStyle/>
          <a:p>
            <a:pPr algn="ctr"/>
            <a:r>
              <a:rPr lang="en-US" sz="2800" b="1" i="1" dirty="0">
                <a:latin typeface="Century Schoolbook"/>
              </a:rPr>
              <a:t>Texas Ranger</a:t>
            </a:r>
          </a:p>
        </p:txBody>
      </p:sp>
      <p:pic>
        <p:nvPicPr>
          <p:cNvPr id="4" name="Picture 3" descr="A close up of purple flowers&#10;&#10;Description automatically generated">
            <a:extLst>
              <a:ext uri="{FF2B5EF4-FFF2-40B4-BE49-F238E27FC236}">
                <a16:creationId xmlns:a16="http://schemas.microsoft.com/office/drawing/2014/main" id="{5BF81A9B-8F9B-FCB5-81B3-FCAA1FDD06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0561" y="274738"/>
            <a:ext cx="5705623" cy="426160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A cactus with purple flowers&#10;&#10;Description automatically generated">
            <a:extLst>
              <a:ext uri="{FF2B5EF4-FFF2-40B4-BE49-F238E27FC236}">
                <a16:creationId xmlns:a16="http://schemas.microsoft.com/office/drawing/2014/main" id="{8EA8A178-EEBA-30B6-7991-350D9218D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862811" y="3275256"/>
            <a:ext cx="3860362" cy="289527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descr="A bush of purple flowers&#10;&#10;Description automatically generated">
            <a:extLst>
              <a:ext uri="{FF2B5EF4-FFF2-40B4-BE49-F238E27FC236}">
                <a16:creationId xmlns:a16="http://schemas.microsoft.com/office/drawing/2014/main" id="{51DC8ED0-F17B-EAFA-F383-9F25235652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0209" y="318781"/>
            <a:ext cx="4759355" cy="356951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F5281E3-1578-B187-17AC-D02C60990C45}"/>
              </a:ext>
            </a:extLst>
          </p:cNvPr>
          <p:cNvSpPr txBox="1"/>
          <p:nvPr/>
        </p:nvSpPr>
        <p:spPr>
          <a:xfrm>
            <a:off x="6871406" y="5011215"/>
            <a:ext cx="5334000" cy="523220"/>
          </a:xfrm>
          <a:prstGeom prst="rect">
            <a:avLst/>
          </a:prstGeom>
          <a:noFill/>
        </p:spPr>
        <p:txBody>
          <a:bodyPr wrap="square" rtlCol="0">
            <a:spAutoFit/>
          </a:bodyPr>
          <a:lstStyle/>
          <a:p>
            <a:pPr algn="ctr"/>
            <a:r>
              <a:rPr lang="en-US" sz="2800" b="1" i="1" dirty="0">
                <a:latin typeface="Century Schoolbook"/>
              </a:rPr>
              <a:t>Texas Sage</a:t>
            </a:r>
          </a:p>
        </p:txBody>
      </p:sp>
      <p:sp>
        <p:nvSpPr>
          <p:cNvPr id="10" name="TextBox 9">
            <a:extLst>
              <a:ext uri="{FF2B5EF4-FFF2-40B4-BE49-F238E27FC236}">
                <a16:creationId xmlns:a16="http://schemas.microsoft.com/office/drawing/2014/main" id="{8876BA99-70F1-02AE-E290-C1F55655FE34}"/>
              </a:ext>
            </a:extLst>
          </p:cNvPr>
          <p:cNvSpPr txBox="1"/>
          <p:nvPr/>
        </p:nvSpPr>
        <p:spPr>
          <a:xfrm>
            <a:off x="9201971" y="4274735"/>
            <a:ext cx="2634213" cy="276999"/>
          </a:xfrm>
          <a:prstGeom prst="rect">
            <a:avLst/>
          </a:prstGeom>
          <a:noFill/>
        </p:spPr>
        <p:txBody>
          <a:bodyPr wrap="square" rtlCol="0">
            <a:spAutoFit/>
          </a:bodyPr>
          <a:lstStyle/>
          <a:p>
            <a:pPr algn="ctr"/>
            <a:r>
              <a:rPr lang="en-US" sz="1200" dirty="0"/>
              <a:t>Leucophyllum ‘Convent’</a:t>
            </a:r>
          </a:p>
        </p:txBody>
      </p:sp>
      <p:sp>
        <p:nvSpPr>
          <p:cNvPr id="11" name="TextBox 10">
            <a:extLst>
              <a:ext uri="{FF2B5EF4-FFF2-40B4-BE49-F238E27FC236}">
                <a16:creationId xmlns:a16="http://schemas.microsoft.com/office/drawing/2014/main" id="{436F67B9-757C-0960-A41F-9D3B6E81B235}"/>
              </a:ext>
            </a:extLst>
          </p:cNvPr>
          <p:cNvSpPr txBox="1"/>
          <p:nvPr/>
        </p:nvSpPr>
        <p:spPr>
          <a:xfrm>
            <a:off x="2526557" y="390004"/>
            <a:ext cx="2634213" cy="276999"/>
          </a:xfrm>
          <a:prstGeom prst="rect">
            <a:avLst/>
          </a:prstGeom>
          <a:noFill/>
        </p:spPr>
        <p:txBody>
          <a:bodyPr wrap="square" rtlCol="0">
            <a:spAutoFit/>
          </a:bodyPr>
          <a:lstStyle/>
          <a:p>
            <a:pPr algn="ctr"/>
            <a:r>
              <a:rPr lang="en-US" sz="1200" dirty="0"/>
              <a:t>Leucophyllum ‘Cimmaron’</a:t>
            </a:r>
          </a:p>
        </p:txBody>
      </p:sp>
    </p:spTree>
    <p:extLst>
      <p:ext uri="{BB962C8B-B14F-4D97-AF65-F5344CB8AC3E}">
        <p14:creationId xmlns:p14="http://schemas.microsoft.com/office/powerpoint/2010/main" val="69505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hand holding a purple flower&#10;&#10;Description automatically generated">
            <a:extLst>
              <a:ext uri="{FF2B5EF4-FFF2-40B4-BE49-F238E27FC236}">
                <a16:creationId xmlns:a16="http://schemas.microsoft.com/office/drawing/2014/main" id="{1B7C3994-FE40-FACD-B22F-D69C90F4278A}"/>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a:ext>
            </a:extLst>
          </a:blip>
          <a:stretch>
            <a:fillRect/>
          </a:stretch>
        </p:blipFill>
        <p:spPr>
          <a:xfrm>
            <a:off x="5788404" y="933967"/>
            <a:ext cx="5989740" cy="449230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3766369-603C-B1D6-DD94-F20D583132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1033562" y="36143"/>
            <a:ext cx="3718234" cy="495764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1F463E54-43C0-970A-202F-F2FD6B3C60BA}"/>
              </a:ext>
            </a:extLst>
          </p:cNvPr>
          <p:cNvSpPr txBox="1"/>
          <p:nvPr/>
        </p:nvSpPr>
        <p:spPr>
          <a:xfrm>
            <a:off x="360602" y="4563611"/>
            <a:ext cx="5064154" cy="369332"/>
          </a:xfrm>
          <a:prstGeom prst="rect">
            <a:avLst/>
          </a:prstGeom>
          <a:noFill/>
        </p:spPr>
        <p:txBody>
          <a:bodyPr wrap="square" rtlCol="0">
            <a:spAutoFit/>
          </a:bodyPr>
          <a:lstStyle/>
          <a:p>
            <a:pPr algn="ctr"/>
            <a:r>
              <a:rPr lang="en-US" dirty="0"/>
              <a:t>Leucophyllum ‘June Levy’</a:t>
            </a:r>
          </a:p>
        </p:txBody>
      </p:sp>
      <p:sp>
        <p:nvSpPr>
          <p:cNvPr id="9" name="TextBox 8">
            <a:extLst>
              <a:ext uri="{FF2B5EF4-FFF2-40B4-BE49-F238E27FC236}">
                <a16:creationId xmlns:a16="http://schemas.microsoft.com/office/drawing/2014/main" id="{77594DC9-6897-4444-208D-BF0761142E9E}"/>
              </a:ext>
            </a:extLst>
          </p:cNvPr>
          <p:cNvSpPr txBox="1"/>
          <p:nvPr/>
        </p:nvSpPr>
        <p:spPr>
          <a:xfrm>
            <a:off x="6251197" y="412459"/>
            <a:ext cx="5064154" cy="369332"/>
          </a:xfrm>
          <a:prstGeom prst="rect">
            <a:avLst/>
          </a:prstGeom>
          <a:noFill/>
        </p:spPr>
        <p:txBody>
          <a:bodyPr wrap="square" rtlCol="0">
            <a:spAutoFit/>
          </a:bodyPr>
          <a:lstStyle/>
          <a:p>
            <a:pPr algn="ctr"/>
            <a:r>
              <a:rPr lang="en-US" dirty="0"/>
              <a:t>Leucophyllum ‘Ann Richards’</a:t>
            </a:r>
          </a:p>
        </p:txBody>
      </p:sp>
      <p:sp>
        <p:nvSpPr>
          <p:cNvPr id="10" name="TextBox 9">
            <a:extLst>
              <a:ext uri="{FF2B5EF4-FFF2-40B4-BE49-F238E27FC236}">
                <a16:creationId xmlns:a16="http://schemas.microsoft.com/office/drawing/2014/main" id="{65D07B0A-1AE6-A828-CDB1-2B6718896D48}"/>
              </a:ext>
            </a:extLst>
          </p:cNvPr>
          <p:cNvSpPr txBox="1"/>
          <p:nvPr/>
        </p:nvSpPr>
        <p:spPr>
          <a:xfrm>
            <a:off x="788564" y="6408504"/>
            <a:ext cx="9982899" cy="276999"/>
          </a:xfrm>
          <a:prstGeom prst="rect">
            <a:avLst/>
          </a:prstGeom>
          <a:noFill/>
        </p:spPr>
        <p:txBody>
          <a:bodyPr wrap="square" rtlCol="0">
            <a:spAutoFit/>
          </a:bodyPr>
          <a:lstStyle/>
          <a:p>
            <a:pPr algn="ctr"/>
            <a:r>
              <a:rPr lang="en-US" sz="1200" dirty="0"/>
              <a:t>Cultivars: Green Cloud, White Cloud, Cimmaron, Houdini, Lynn’s Legacy, Microburst, etc.</a:t>
            </a:r>
          </a:p>
        </p:txBody>
      </p:sp>
    </p:spTree>
    <p:extLst>
      <p:ext uri="{BB962C8B-B14F-4D97-AF65-F5344CB8AC3E}">
        <p14:creationId xmlns:p14="http://schemas.microsoft.com/office/powerpoint/2010/main" val="311669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9681EF-5746-8F5B-BA00-1AC8DF6524AB}"/>
              </a:ext>
            </a:extLst>
          </p:cNvPr>
          <p:cNvPicPr>
            <a:picLocks noChangeAspect="1"/>
          </p:cNvPicPr>
          <p:nvPr/>
        </p:nvPicPr>
        <p:blipFill>
          <a:blip r:embed="rId2"/>
          <a:stretch>
            <a:fillRect/>
          </a:stretch>
        </p:blipFill>
        <p:spPr>
          <a:xfrm>
            <a:off x="1332887" y="297769"/>
            <a:ext cx="7467163" cy="626246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CD9DBE6-676E-6F01-D452-CBA5CEFB1484}"/>
              </a:ext>
            </a:extLst>
          </p:cNvPr>
          <p:cNvSpPr txBox="1"/>
          <p:nvPr/>
        </p:nvSpPr>
        <p:spPr>
          <a:xfrm>
            <a:off x="8880830" y="617134"/>
            <a:ext cx="3098649" cy="1938992"/>
          </a:xfrm>
          <a:prstGeom prst="rect">
            <a:avLst/>
          </a:prstGeom>
          <a:noFill/>
        </p:spPr>
        <p:txBody>
          <a:bodyPr wrap="square" rtlCol="0">
            <a:spAutoFit/>
          </a:bodyPr>
          <a:lstStyle/>
          <a:p>
            <a:pPr algn="ctr"/>
            <a:r>
              <a:rPr lang="en-US" sz="2400" b="1" i="1" dirty="0">
                <a:latin typeface="Century Schoolbook"/>
              </a:rPr>
              <a:t>Leucophyllum</a:t>
            </a:r>
          </a:p>
          <a:p>
            <a:pPr algn="ctr"/>
            <a:endParaRPr lang="en-US" sz="2400" b="1" i="1" dirty="0">
              <a:latin typeface="Century Schoolbook"/>
            </a:endParaRPr>
          </a:p>
          <a:p>
            <a:pPr algn="ctr"/>
            <a:r>
              <a:rPr lang="en-US" sz="2400" b="1" i="1" dirty="0">
                <a:latin typeface="Century Schoolbook"/>
              </a:rPr>
              <a:t>‘White Cloud’</a:t>
            </a:r>
          </a:p>
          <a:p>
            <a:pPr algn="ctr"/>
            <a:r>
              <a:rPr lang="en-US" sz="2400" b="1" i="1" dirty="0">
                <a:latin typeface="Century Schoolbook"/>
              </a:rPr>
              <a:t>&amp;</a:t>
            </a:r>
          </a:p>
          <a:p>
            <a:pPr algn="ctr"/>
            <a:r>
              <a:rPr lang="en-US" sz="2400" b="1" i="1" dirty="0">
                <a:latin typeface="Century Schoolbook"/>
              </a:rPr>
              <a:t>‘Green Cloud’</a:t>
            </a:r>
          </a:p>
        </p:txBody>
      </p:sp>
      <p:sp>
        <p:nvSpPr>
          <p:cNvPr id="5" name="TextBox 4">
            <a:extLst>
              <a:ext uri="{FF2B5EF4-FFF2-40B4-BE49-F238E27FC236}">
                <a16:creationId xmlns:a16="http://schemas.microsoft.com/office/drawing/2014/main" id="{B1FD8E1E-401A-2B1A-D469-AD195838724A}"/>
              </a:ext>
            </a:extLst>
          </p:cNvPr>
          <p:cNvSpPr txBox="1"/>
          <p:nvPr/>
        </p:nvSpPr>
        <p:spPr>
          <a:xfrm>
            <a:off x="9464880" y="5392335"/>
            <a:ext cx="2234651" cy="261610"/>
          </a:xfrm>
          <a:prstGeom prst="rect">
            <a:avLst/>
          </a:prstGeom>
          <a:noFill/>
        </p:spPr>
        <p:txBody>
          <a:bodyPr wrap="square">
            <a:spAutoFit/>
          </a:bodyPr>
          <a:lstStyle/>
          <a:p>
            <a:r>
              <a:rPr lang="en-US" sz="1100" dirty="0"/>
              <a:t>https://guzmansgreenhouse.com</a:t>
            </a:r>
          </a:p>
        </p:txBody>
      </p:sp>
      <p:sp>
        <p:nvSpPr>
          <p:cNvPr id="4" name="TextBox 3">
            <a:extLst>
              <a:ext uri="{FF2B5EF4-FFF2-40B4-BE49-F238E27FC236}">
                <a16:creationId xmlns:a16="http://schemas.microsoft.com/office/drawing/2014/main" id="{820693D3-E9EB-E19B-F03E-EC8FFB4549B1}"/>
              </a:ext>
            </a:extLst>
          </p:cNvPr>
          <p:cNvSpPr txBox="1"/>
          <p:nvPr/>
        </p:nvSpPr>
        <p:spPr>
          <a:xfrm>
            <a:off x="6565399" y="6298620"/>
            <a:ext cx="2234651" cy="261610"/>
          </a:xfrm>
          <a:prstGeom prst="rect">
            <a:avLst/>
          </a:prstGeom>
          <a:noFill/>
        </p:spPr>
        <p:txBody>
          <a:bodyPr wrap="square">
            <a:spAutoFit/>
          </a:bodyPr>
          <a:lstStyle/>
          <a:p>
            <a:r>
              <a:rPr lang="en-US" sz="1100" dirty="0"/>
              <a:t>https://guzmansgreenhouse.com</a:t>
            </a:r>
          </a:p>
        </p:txBody>
      </p:sp>
    </p:spTree>
    <p:extLst>
      <p:ext uri="{BB962C8B-B14F-4D97-AF65-F5344CB8AC3E}">
        <p14:creationId xmlns:p14="http://schemas.microsoft.com/office/powerpoint/2010/main" val="374518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457D3C-76E4-FD01-9E2C-8D849BFC66B4}"/>
              </a:ext>
            </a:extLst>
          </p:cNvPr>
          <p:cNvSpPr txBox="1"/>
          <p:nvPr/>
        </p:nvSpPr>
        <p:spPr>
          <a:xfrm>
            <a:off x="494825" y="5075339"/>
            <a:ext cx="5064154" cy="646331"/>
          </a:xfrm>
          <a:prstGeom prst="rect">
            <a:avLst/>
          </a:prstGeom>
          <a:noFill/>
        </p:spPr>
        <p:txBody>
          <a:bodyPr wrap="square" rtlCol="0">
            <a:spAutoFit/>
          </a:bodyPr>
          <a:lstStyle/>
          <a:p>
            <a:pPr algn="ctr"/>
            <a:r>
              <a:rPr lang="en-US" dirty="0"/>
              <a:t>Anisacanthus quadrifidus var. wrightii </a:t>
            </a:r>
          </a:p>
          <a:p>
            <a:pPr algn="ctr"/>
            <a:r>
              <a:rPr lang="en-US" dirty="0"/>
              <a:t>‘Mexican Flame Bush’ </a:t>
            </a:r>
          </a:p>
        </p:txBody>
      </p:sp>
      <p:pic>
        <p:nvPicPr>
          <p:cNvPr id="4" name="Picture 3">
            <a:extLst>
              <a:ext uri="{FF2B5EF4-FFF2-40B4-BE49-F238E27FC236}">
                <a16:creationId xmlns:a16="http://schemas.microsoft.com/office/drawing/2014/main" id="{D12EC5E4-F2EA-797E-1564-2702AB2B06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84218" y="1497822"/>
            <a:ext cx="2960137" cy="394684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94F15ED-4B2C-2DD7-C351-464C1904BE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7063" y="454290"/>
            <a:ext cx="2568744" cy="324705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A0896448-4A3E-5473-5D86-73496105CF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616" y="917739"/>
            <a:ext cx="5387400" cy="35933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E1AF087F-3C31-10C5-A2B7-FD89E4B54B0A}"/>
              </a:ext>
            </a:extLst>
          </p:cNvPr>
          <p:cNvSpPr txBox="1"/>
          <p:nvPr/>
        </p:nvSpPr>
        <p:spPr>
          <a:xfrm>
            <a:off x="641616" y="4198775"/>
            <a:ext cx="5340220" cy="230832"/>
          </a:xfrm>
          <a:prstGeom prst="rect">
            <a:avLst/>
          </a:prstGeom>
          <a:noFill/>
        </p:spPr>
        <p:txBody>
          <a:bodyPr wrap="square" rtlCol="0">
            <a:spAutoFit/>
          </a:bodyPr>
          <a:lstStyle/>
          <a:p>
            <a:r>
              <a:rPr lang="en-US" sz="900" dirty="0"/>
              <a:t>Photo: David Cristiani</a:t>
            </a:r>
          </a:p>
        </p:txBody>
      </p:sp>
      <p:sp>
        <p:nvSpPr>
          <p:cNvPr id="8" name="TextBox 7">
            <a:extLst>
              <a:ext uri="{FF2B5EF4-FFF2-40B4-BE49-F238E27FC236}">
                <a16:creationId xmlns:a16="http://schemas.microsoft.com/office/drawing/2014/main" id="{F72A0F6B-E93E-6118-46B2-CBD3F725D1FC}"/>
              </a:ext>
            </a:extLst>
          </p:cNvPr>
          <p:cNvSpPr txBox="1"/>
          <p:nvPr/>
        </p:nvSpPr>
        <p:spPr>
          <a:xfrm>
            <a:off x="8447714" y="5118685"/>
            <a:ext cx="1970155" cy="261610"/>
          </a:xfrm>
          <a:prstGeom prst="rect">
            <a:avLst/>
          </a:prstGeom>
          <a:noFill/>
        </p:spPr>
        <p:txBody>
          <a:bodyPr wrap="square" rtlCol="0">
            <a:spAutoFit/>
          </a:bodyPr>
          <a:lstStyle/>
          <a:p>
            <a:pPr algn="ctr"/>
            <a:r>
              <a:rPr lang="en-US" sz="1100" dirty="0"/>
              <a:t>var. ‘Pumpkin’</a:t>
            </a:r>
          </a:p>
        </p:txBody>
      </p:sp>
    </p:spTree>
    <p:extLst>
      <p:ext uri="{BB962C8B-B14F-4D97-AF65-F5344CB8AC3E}">
        <p14:creationId xmlns:p14="http://schemas.microsoft.com/office/powerpoint/2010/main" val="1772252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2E33DB-D9F8-CC8C-AA0E-20F324E94512}"/>
              </a:ext>
            </a:extLst>
          </p:cNvPr>
          <p:cNvSpPr txBox="1"/>
          <p:nvPr/>
        </p:nvSpPr>
        <p:spPr>
          <a:xfrm>
            <a:off x="5969155" y="495895"/>
            <a:ext cx="5334000" cy="369332"/>
          </a:xfrm>
          <a:prstGeom prst="rect">
            <a:avLst/>
          </a:prstGeom>
          <a:noFill/>
        </p:spPr>
        <p:txBody>
          <a:bodyPr wrap="square" rtlCol="0">
            <a:spAutoFit/>
          </a:bodyPr>
          <a:lstStyle/>
          <a:p>
            <a:pPr algn="ctr"/>
            <a:r>
              <a:rPr lang="en-US" b="1" i="1" dirty="0">
                <a:latin typeface="Century Schoolbook"/>
              </a:rPr>
              <a:t>Tecoma stans  ‘Yellow Bells/Esperanza’</a:t>
            </a:r>
          </a:p>
        </p:txBody>
      </p:sp>
      <p:pic>
        <p:nvPicPr>
          <p:cNvPr id="4" name="Picture 3" descr="A yellow flowers on a plant&#10;&#10;Description automatically generated">
            <a:extLst>
              <a:ext uri="{FF2B5EF4-FFF2-40B4-BE49-F238E27FC236}">
                <a16:creationId xmlns:a16="http://schemas.microsoft.com/office/drawing/2014/main" id="{24CC1543-9974-ABE1-40C2-BA3A313CDC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49892" y="1182846"/>
            <a:ext cx="2765221" cy="368696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A group of yellow flowers&#10;&#10;Description automatically generated">
            <a:extLst>
              <a:ext uri="{FF2B5EF4-FFF2-40B4-BE49-F238E27FC236}">
                <a16:creationId xmlns:a16="http://schemas.microsoft.com/office/drawing/2014/main" id="{A5B06817-E3D2-D919-481B-6865146B20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516674" y="2310642"/>
            <a:ext cx="3619850" cy="271488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494FB77-C282-594E-EA6F-B07ECFEEF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219" y="260058"/>
            <a:ext cx="5327088" cy="534378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2906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May House photos w. May 2010\DSC077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7748" y="178301"/>
            <a:ext cx="8668531" cy="650139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5630" y="5065146"/>
            <a:ext cx="2546931" cy="523220"/>
          </a:xfrm>
          <a:prstGeom prst="rect">
            <a:avLst/>
          </a:prstGeom>
          <a:noFill/>
        </p:spPr>
        <p:txBody>
          <a:bodyPr wrap="square" rtlCol="0">
            <a:spAutoFit/>
          </a:bodyPr>
          <a:lstStyle/>
          <a:p>
            <a:pPr algn="ctr"/>
            <a:r>
              <a:rPr lang="en-US" sz="2800" b="1" dirty="0">
                <a:solidFill>
                  <a:srgbClr val="FFFFFF"/>
                </a:solidFill>
                <a:latin typeface="Arial"/>
                <a:ea typeface="ＭＳ Ｐゴシック"/>
              </a:rPr>
              <a:t>March 2010</a:t>
            </a:r>
          </a:p>
        </p:txBody>
      </p:sp>
    </p:spTree>
    <p:extLst>
      <p:ext uri="{BB962C8B-B14F-4D97-AF65-F5344CB8AC3E}">
        <p14:creationId xmlns:p14="http://schemas.microsoft.com/office/powerpoint/2010/main" val="126019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EE877A-12B1-69EE-F5A4-C8D391999BEA}"/>
              </a:ext>
            </a:extLst>
          </p:cNvPr>
          <p:cNvSpPr txBox="1"/>
          <p:nvPr/>
        </p:nvSpPr>
        <p:spPr>
          <a:xfrm>
            <a:off x="3429000" y="2458919"/>
            <a:ext cx="5334000" cy="769441"/>
          </a:xfrm>
          <a:prstGeom prst="rect">
            <a:avLst/>
          </a:prstGeom>
          <a:noFill/>
        </p:spPr>
        <p:txBody>
          <a:bodyPr wrap="square" rtlCol="0">
            <a:spAutoFit/>
          </a:bodyPr>
          <a:lstStyle/>
          <a:p>
            <a:pPr algn="ctr"/>
            <a:r>
              <a:rPr lang="en-US" sz="4400" b="1" i="1" dirty="0">
                <a:latin typeface="Century Schoolbook"/>
              </a:rPr>
              <a:t>Small Trees</a:t>
            </a:r>
          </a:p>
        </p:txBody>
      </p:sp>
    </p:spTree>
    <p:extLst>
      <p:ext uri="{BB962C8B-B14F-4D97-AF65-F5344CB8AC3E}">
        <p14:creationId xmlns:p14="http://schemas.microsoft.com/office/powerpoint/2010/main" val="221021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F302B-8BC4-17AB-975B-42D85B2A05F7}"/>
              </a:ext>
            </a:extLst>
          </p:cNvPr>
          <p:cNvSpPr txBox="1"/>
          <p:nvPr/>
        </p:nvSpPr>
        <p:spPr>
          <a:xfrm>
            <a:off x="5279075" y="1447098"/>
            <a:ext cx="1940968" cy="923330"/>
          </a:xfrm>
          <a:prstGeom prst="rect">
            <a:avLst/>
          </a:prstGeom>
          <a:noFill/>
        </p:spPr>
        <p:txBody>
          <a:bodyPr wrap="square" rtlCol="0">
            <a:spAutoFit/>
          </a:bodyPr>
          <a:lstStyle/>
          <a:p>
            <a:pPr algn="ctr"/>
            <a:r>
              <a:rPr lang="en-US" b="1" i="1" dirty="0">
                <a:latin typeface="Century Schoolbook"/>
              </a:rPr>
              <a:t>Texas Mountain Laurel</a:t>
            </a:r>
          </a:p>
        </p:txBody>
      </p:sp>
      <p:pic>
        <p:nvPicPr>
          <p:cNvPr id="4" name="Picture 3" descr="Purple flowers on a plant&#10;&#10;Description automatically generated">
            <a:extLst>
              <a:ext uri="{FF2B5EF4-FFF2-40B4-BE49-F238E27FC236}">
                <a16:creationId xmlns:a16="http://schemas.microsoft.com/office/drawing/2014/main" id="{CF5E5DB9-6CFB-CE63-0AB4-7CA2C47C21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28836" y="763398"/>
            <a:ext cx="4423794" cy="331784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10" name="Picture 9" descr="A close up of a plant&#10;&#10;Description automatically generated">
            <a:extLst>
              <a:ext uri="{FF2B5EF4-FFF2-40B4-BE49-F238E27FC236}">
                <a16:creationId xmlns:a16="http://schemas.microsoft.com/office/drawing/2014/main" id="{41DFD5F0-63AD-4201-3B06-BA5D27002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198253" y="3523791"/>
            <a:ext cx="3317846" cy="248838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pSp>
        <p:nvGrpSpPr>
          <p:cNvPr id="6" name="Group 5">
            <a:extLst>
              <a:ext uri="{FF2B5EF4-FFF2-40B4-BE49-F238E27FC236}">
                <a16:creationId xmlns:a16="http://schemas.microsoft.com/office/drawing/2014/main" id="{7E2F0057-D129-A415-86C0-9D4D3D6725B9}"/>
              </a:ext>
            </a:extLst>
          </p:cNvPr>
          <p:cNvGrpSpPr/>
          <p:nvPr/>
        </p:nvGrpSpPr>
        <p:grpSpPr>
          <a:xfrm>
            <a:off x="707073" y="378442"/>
            <a:ext cx="4363209" cy="6149132"/>
            <a:chOff x="707073" y="428776"/>
            <a:chExt cx="4363209" cy="6149132"/>
          </a:xfrm>
        </p:grpSpPr>
        <p:pic>
          <p:nvPicPr>
            <p:cNvPr id="3" name="Picture 2">
              <a:extLst>
                <a:ext uri="{FF2B5EF4-FFF2-40B4-BE49-F238E27FC236}">
                  <a16:creationId xmlns:a16="http://schemas.microsoft.com/office/drawing/2014/main" id="{BEA7E43D-5CEB-0C70-7E8D-F05AE462C0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073" y="428776"/>
              <a:ext cx="4363209" cy="614913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Box 4">
              <a:extLst>
                <a:ext uri="{FF2B5EF4-FFF2-40B4-BE49-F238E27FC236}">
                  <a16:creationId xmlns:a16="http://schemas.microsoft.com/office/drawing/2014/main" id="{DBAA037F-5800-AC09-FFDE-F290182A6911}"/>
                </a:ext>
              </a:extLst>
            </p:cNvPr>
            <p:cNvSpPr txBox="1"/>
            <p:nvPr/>
          </p:nvSpPr>
          <p:spPr>
            <a:xfrm>
              <a:off x="3766658" y="5209563"/>
              <a:ext cx="1275126" cy="400110"/>
            </a:xfrm>
            <a:prstGeom prst="rect">
              <a:avLst/>
            </a:prstGeom>
            <a:noFill/>
          </p:spPr>
          <p:txBody>
            <a:bodyPr wrap="square" rtlCol="0">
              <a:spAutoFit/>
            </a:bodyPr>
            <a:lstStyle/>
            <a:p>
              <a:r>
                <a:rPr lang="en-US" sz="1000" dirty="0"/>
                <a:t>TML in Alpine, TX as a Street Tree</a:t>
              </a:r>
            </a:p>
          </p:txBody>
        </p:sp>
      </p:grpSp>
    </p:spTree>
    <p:extLst>
      <p:ext uri="{BB962C8B-B14F-4D97-AF65-F5344CB8AC3E}">
        <p14:creationId xmlns:p14="http://schemas.microsoft.com/office/powerpoint/2010/main" val="4112733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16111" y="4230979"/>
            <a:ext cx="3048000" cy="923330"/>
          </a:xfrm>
          <a:prstGeom prst="rect">
            <a:avLst/>
          </a:prstGeom>
          <a:noFill/>
        </p:spPr>
        <p:txBody>
          <a:bodyPr wrap="square" rtlCol="0">
            <a:spAutoFit/>
          </a:bodyPr>
          <a:lstStyle/>
          <a:p>
            <a:pPr algn="ctr"/>
            <a:r>
              <a:rPr lang="en-US" i="1" dirty="0"/>
              <a:t>Dermatophyllum secundiflorum </a:t>
            </a:r>
          </a:p>
          <a:p>
            <a:pPr algn="ctr"/>
            <a:r>
              <a:rPr lang="en-US" i="1" dirty="0"/>
              <a:t>‘Texas Mountain Laurel’</a:t>
            </a:r>
          </a:p>
        </p:txBody>
      </p:sp>
      <p:pic>
        <p:nvPicPr>
          <p:cNvPr id="5" name="Picture 4">
            <a:extLst>
              <a:ext uri="{FF2B5EF4-FFF2-40B4-BE49-F238E27FC236}">
                <a16:creationId xmlns:a16="http://schemas.microsoft.com/office/drawing/2014/main" id="{393E7C12-29C0-BBE0-BDDE-42FB016DF8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622" y="376895"/>
            <a:ext cx="6149740" cy="61497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2A475CE9-1B5B-D943-0237-1499B7C63E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3696" y="493658"/>
            <a:ext cx="4605272" cy="328832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91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80BF8-51EC-D592-84B5-F5014AB7B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228" y="485862"/>
            <a:ext cx="4922473" cy="3691855"/>
          </a:xfrm>
          <a:prstGeom prst="rect">
            <a:avLst/>
          </a:prstGeom>
          <a:ln w="38100" cap="sq">
            <a:solidFill>
              <a:schemeClr val="tx1"/>
            </a:solidFill>
            <a:prstDash val="solid"/>
            <a:miter lim="800000"/>
          </a:ln>
          <a:effectLst/>
        </p:spPr>
      </p:pic>
      <p:pic>
        <p:nvPicPr>
          <p:cNvPr id="5" name="Picture 4">
            <a:extLst>
              <a:ext uri="{FF2B5EF4-FFF2-40B4-BE49-F238E27FC236}">
                <a16:creationId xmlns:a16="http://schemas.microsoft.com/office/drawing/2014/main" id="{D865A75F-875A-BC87-4675-A4F23E651A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4906" y="298507"/>
            <a:ext cx="4683853" cy="6245137"/>
          </a:xfrm>
          <a:prstGeom prst="rect">
            <a:avLst/>
          </a:prstGeom>
          <a:ln w="38100" cap="sq">
            <a:solidFill>
              <a:schemeClr val="tx1"/>
            </a:solidFill>
            <a:prstDash val="solid"/>
            <a:miter lim="800000"/>
          </a:ln>
          <a:effectLst/>
        </p:spPr>
      </p:pic>
      <p:pic>
        <p:nvPicPr>
          <p:cNvPr id="6" name="Picture 5">
            <a:extLst>
              <a:ext uri="{FF2B5EF4-FFF2-40B4-BE49-F238E27FC236}">
                <a16:creationId xmlns:a16="http://schemas.microsoft.com/office/drawing/2014/main" id="{78D21E2D-671B-60EA-FA8E-04533EC2B2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332" y="4351789"/>
            <a:ext cx="3048264" cy="1042506"/>
          </a:xfrm>
          <a:prstGeom prst="rect">
            <a:avLst/>
          </a:prstGeom>
        </p:spPr>
      </p:pic>
    </p:spTree>
    <p:extLst>
      <p:ext uri="{BB962C8B-B14F-4D97-AF65-F5344CB8AC3E}">
        <p14:creationId xmlns:p14="http://schemas.microsoft.com/office/powerpoint/2010/main" val="376766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8B49C7-55F8-59D6-DCA1-1BB7D04E9B0A}"/>
              </a:ext>
            </a:extLst>
          </p:cNvPr>
          <p:cNvSpPr txBox="1"/>
          <p:nvPr/>
        </p:nvSpPr>
        <p:spPr>
          <a:xfrm>
            <a:off x="9110443" y="4430332"/>
            <a:ext cx="2466375" cy="830997"/>
          </a:xfrm>
          <a:prstGeom prst="rect">
            <a:avLst/>
          </a:prstGeom>
          <a:noFill/>
        </p:spPr>
        <p:txBody>
          <a:bodyPr wrap="square" rtlCol="0">
            <a:spAutoFit/>
          </a:bodyPr>
          <a:lstStyle/>
          <a:p>
            <a:pPr algn="ctr"/>
            <a:r>
              <a:rPr lang="en-US" sz="2400" b="1" i="1" dirty="0">
                <a:latin typeface="Century Schoolbook"/>
              </a:rPr>
              <a:t>Desert Willow</a:t>
            </a:r>
            <a:endParaRPr lang="en-US" sz="1100" b="1" i="1" dirty="0">
              <a:latin typeface="Century Schoolbook"/>
            </a:endParaRPr>
          </a:p>
          <a:p>
            <a:pPr algn="ctr"/>
            <a:r>
              <a:rPr lang="en-US" sz="2400" b="1" i="1" dirty="0">
                <a:latin typeface="Century Schoolbook"/>
              </a:rPr>
              <a:t> </a:t>
            </a:r>
            <a:r>
              <a:rPr lang="en-US" sz="1400" b="1" i="1" dirty="0">
                <a:latin typeface="Century Schoolbook"/>
              </a:rPr>
              <a:t>Chilopsis linearis</a:t>
            </a:r>
          </a:p>
        </p:txBody>
      </p:sp>
      <p:pic>
        <p:nvPicPr>
          <p:cNvPr id="4" name="Picture 3">
            <a:extLst>
              <a:ext uri="{FF2B5EF4-FFF2-40B4-BE49-F238E27FC236}">
                <a16:creationId xmlns:a16="http://schemas.microsoft.com/office/drawing/2014/main" id="{DEC8C1E3-E5F9-4A79-90A6-4698E6D51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8958" y="487524"/>
            <a:ext cx="7843935" cy="588295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94089922-133F-79AC-BA75-83D2109FF3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3414" y="246775"/>
            <a:ext cx="3721218" cy="372121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BAF74C80-2F98-F496-9D91-68ED08C411C2}"/>
              </a:ext>
            </a:extLst>
          </p:cNvPr>
          <p:cNvSpPr txBox="1"/>
          <p:nvPr/>
        </p:nvSpPr>
        <p:spPr>
          <a:xfrm>
            <a:off x="10228277" y="422573"/>
            <a:ext cx="1424031" cy="307777"/>
          </a:xfrm>
          <a:prstGeom prst="rect">
            <a:avLst/>
          </a:prstGeom>
          <a:noFill/>
        </p:spPr>
        <p:txBody>
          <a:bodyPr wrap="square">
            <a:spAutoFit/>
          </a:bodyPr>
          <a:lstStyle/>
          <a:p>
            <a:pPr algn="ctr" fontAlgn="base"/>
            <a:r>
              <a:rPr lang="en-US" sz="1400" i="1" dirty="0">
                <a:latin typeface="FamosaHeavyDemo"/>
              </a:rPr>
              <a:t>‘</a:t>
            </a:r>
            <a:r>
              <a:rPr lang="en-US" sz="1400" b="0" i="1" dirty="0">
                <a:effectLst/>
                <a:latin typeface="FamosaHeavyDemo"/>
              </a:rPr>
              <a:t>Bubba Jones’</a:t>
            </a:r>
          </a:p>
        </p:txBody>
      </p:sp>
      <p:pic>
        <p:nvPicPr>
          <p:cNvPr id="8" name="Picture 7">
            <a:extLst>
              <a:ext uri="{FF2B5EF4-FFF2-40B4-BE49-F238E27FC236}">
                <a16:creationId xmlns:a16="http://schemas.microsoft.com/office/drawing/2014/main" id="{22A573D6-30FE-1A5E-DA42-6696F8FB34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4929" y="3717413"/>
            <a:ext cx="453529" cy="125444"/>
          </a:xfrm>
          <a:prstGeom prst="rect">
            <a:avLst/>
          </a:prstGeom>
        </p:spPr>
      </p:pic>
      <p:pic>
        <p:nvPicPr>
          <p:cNvPr id="9" name="Picture 8">
            <a:extLst>
              <a:ext uri="{FF2B5EF4-FFF2-40B4-BE49-F238E27FC236}">
                <a16:creationId xmlns:a16="http://schemas.microsoft.com/office/drawing/2014/main" id="{B87D4E8F-42B0-054B-A036-A548EB6EFF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427368" y="422573"/>
            <a:ext cx="2155971" cy="200886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4C270A7D-1D54-7F3D-BAFD-B54CBB59845E}"/>
              </a:ext>
            </a:extLst>
          </p:cNvPr>
          <p:cNvSpPr txBox="1"/>
          <p:nvPr/>
        </p:nvSpPr>
        <p:spPr>
          <a:xfrm>
            <a:off x="-207628" y="2191274"/>
            <a:ext cx="2464266" cy="215444"/>
          </a:xfrm>
          <a:prstGeom prst="rect">
            <a:avLst/>
          </a:prstGeom>
          <a:noFill/>
        </p:spPr>
        <p:txBody>
          <a:bodyPr wrap="square">
            <a:spAutoFit/>
          </a:bodyPr>
          <a:lstStyle/>
          <a:p>
            <a:pPr algn="ctr"/>
            <a:r>
              <a:rPr lang="en-US" sz="800" b="1" i="0" cap="all" dirty="0">
                <a:effectLst/>
                <a:latin typeface="var(--secondary-font)"/>
              </a:rPr>
              <a:t>HOPE DESERT WILLOW</a:t>
            </a:r>
          </a:p>
        </p:txBody>
      </p:sp>
    </p:spTree>
    <p:extLst>
      <p:ext uri="{BB962C8B-B14F-4D97-AF65-F5344CB8AC3E}">
        <p14:creationId xmlns:p14="http://schemas.microsoft.com/office/powerpoint/2010/main" val="2828508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1B1FE-F9A1-C6EF-0EDA-3A51598C01FC}"/>
              </a:ext>
            </a:extLst>
          </p:cNvPr>
          <p:cNvSpPr txBox="1"/>
          <p:nvPr/>
        </p:nvSpPr>
        <p:spPr>
          <a:xfrm>
            <a:off x="6135801" y="596563"/>
            <a:ext cx="5334000" cy="461665"/>
          </a:xfrm>
          <a:prstGeom prst="rect">
            <a:avLst/>
          </a:prstGeom>
          <a:noFill/>
        </p:spPr>
        <p:txBody>
          <a:bodyPr wrap="square" rtlCol="0">
            <a:spAutoFit/>
          </a:bodyPr>
          <a:lstStyle/>
          <a:p>
            <a:pPr algn="ctr"/>
            <a:r>
              <a:rPr lang="en-US" sz="2400" b="1" i="1" dirty="0">
                <a:latin typeface="Century Schoolbook"/>
              </a:rPr>
              <a:t>Desert Willow  ‘Bubba’</a:t>
            </a:r>
          </a:p>
        </p:txBody>
      </p:sp>
      <p:pic>
        <p:nvPicPr>
          <p:cNvPr id="4" name="Picture 3" descr="A close-up of purple flowers&#10;&#10;Description automatically generated">
            <a:extLst>
              <a:ext uri="{FF2B5EF4-FFF2-40B4-BE49-F238E27FC236}">
                <a16:creationId xmlns:a16="http://schemas.microsoft.com/office/drawing/2014/main" id="{E2725698-66E7-E82F-7480-EBB66403D5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224778"/>
            <a:ext cx="5413603" cy="404349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descr="A close-up of purple flowers&#10;&#10;Description automatically generated">
            <a:extLst>
              <a:ext uri="{FF2B5EF4-FFF2-40B4-BE49-F238E27FC236}">
                <a16:creationId xmlns:a16="http://schemas.microsoft.com/office/drawing/2014/main" id="{A8256A78-2248-37DA-2D55-EF763F69EE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44118" y="1097927"/>
            <a:ext cx="6216195" cy="466214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4590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CF0B83-CD16-BB04-1F3C-C7C2D1F5F16B}"/>
              </a:ext>
            </a:extLst>
          </p:cNvPr>
          <p:cNvSpPr txBox="1"/>
          <p:nvPr/>
        </p:nvSpPr>
        <p:spPr>
          <a:xfrm>
            <a:off x="3429000" y="2257584"/>
            <a:ext cx="5334000" cy="830997"/>
          </a:xfrm>
          <a:prstGeom prst="rect">
            <a:avLst/>
          </a:prstGeom>
          <a:noFill/>
        </p:spPr>
        <p:txBody>
          <a:bodyPr wrap="square" rtlCol="0">
            <a:spAutoFit/>
          </a:bodyPr>
          <a:lstStyle/>
          <a:p>
            <a:pPr algn="ctr"/>
            <a:r>
              <a:rPr lang="en-US" sz="4800" b="1" i="1" dirty="0">
                <a:latin typeface="Century Schoolbook"/>
              </a:rPr>
              <a:t>Shade Trees</a:t>
            </a:r>
          </a:p>
        </p:txBody>
      </p:sp>
    </p:spTree>
    <p:extLst>
      <p:ext uri="{BB962C8B-B14F-4D97-AF65-F5344CB8AC3E}">
        <p14:creationId xmlns:p14="http://schemas.microsoft.com/office/powerpoint/2010/main" val="3795040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085AF-1440-37DF-B516-4D6EA9789D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219" y="268068"/>
            <a:ext cx="8429152" cy="6321864"/>
          </a:xfrm>
          <a:prstGeom prst="rect">
            <a:avLst/>
          </a:prstGeom>
          <a:ln w="38100" cap="sq">
            <a:solidFill>
              <a:schemeClr val="tx1"/>
            </a:solidFill>
            <a:prstDash val="solid"/>
            <a:miter lim="800000"/>
          </a:ln>
          <a:effectLst/>
        </p:spPr>
      </p:pic>
      <p:sp>
        <p:nvSpPr>
          <p:cNvPr id="4" name="TextBox 3"/>
          <p:cNvSpPr txBox="1"/>
          <p:nvPr/>
        </p:nvSpPr>
        <p:spPr>
          <a:xfrm>
            <a:off x="5101905" y="6005157"/>
            <a:ext cx="3657600" cy="584775"/>
          </a:xfrm>
          <a:prstGeom prst="rect">
            <a:avLst/>
          </a:prstGeom>
          <a:noFill/>
        </p:spPr>
        <p:txBody>
          <a:bodyPr wrap="square" rtlCol="0">
            <a:spAutoFit/>
          </a:bodyPr>
          <a:lstStyle/>
          <a:p>
            <a:pPr algn="ctr"/>
            <a:r>
              <a:rPr lang="en-US" sz="1600" dirty="0"/>
              <a:t>Pistacia X ‘Red Push’</a:t>
            </a:r>
          </a:p>
          <a:p>
            <a:pPr algn="ctr"/>
            <a:r>
              <a:rPr lang="en-US" sz="1600" i="1" dirty="0">
                <a:latin typeface="-apple-system"/>
              </a:rPr>
              <a:t>(Pistacia atlantica and P. integerrima)</a:t>
            </a:r>
            <a:endParaRPr lang="en-US" sz="1600" dirty="0"/>
          </a:p>
        </p:txBody>
      </p:sp>
      <p:pic>
        <p:nvPicPr>
          <p:cNvPr id="2" name="Picture 1">
            <a:extLst>
              <a:ext uri="{FF2B5EF4-FFF2-40B4-BE49-F238E27FC236}">
                <a16:creationId xmlns:a16="http://schemas.microsoft.com/office/drawing/2014/main" id="{72AE289D-BB49-3B40-F1D5-0AD3823D6D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3491" y="490573"/>
            <a:ext cx="3327158" cy="2216216"/>
          </a:xfrm>
          <a:prstGeom prst="rect">
            <a:avLst/>
          </a:prstGeom>
          <a:ln w="38100" cap="sq">
            <a:solidFill>
              <a:schemeClr val="tx1"/>
            </a:solidFill>
            <a:prstDash val="solid"/>
            <a:miter lim="800000"/>
          </a:ln>
          <a:effectLst/>
        </p:spPr>
      </p:pic>
    </p:spTree>
    <p:extLst>
      <p:ext uri="{BB962C8B-B14F-4D97-AF65-F5344CB8AC3E}">
        <p14:creationId xmlns:p14="http://schemas.microsoft.com/office/powerpoint/2010/main" val="586261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A740FC-8542-6F57-F280-DA3ACE8A55AB}"/>
              </a:ext>
            </a:extLst>
          </p:cNvPr>
          <p:cNvSpPr txBox="1"/>
          <p:nvPr/>
        </p:nvSpPr>
        <p:spPr>
          <a:xfrm>
            <a:off x="7134280" y="1055385"/>
            <a:ext cx="5334000" cy="369332"/>
          </a:xfrm>
          <a:prstGeom prst="rect">
            <a:avLst/>
          </a:prstGeom>
          <a:noFill/>
        </p:spPr>
        <p:txBody>
          <a:bodyPr wrap="square" rtlCol="0">
            <a:spAutoFit/>
          </a:bodyPr>
          <a:lstStyle/>
          <a:p>
            <a:pPr algn="ctr"/>
            <a:r>
              <a:rPr lang="en-US" b="1" i="1" dirty="0">
                <a:latin typeface="Century Schoolbook"/>
              </a:rPr>
              <a:t>Pistacia  ‘Red Push’</a:t>
            </a:r>
          </a:p>
        </p:txBody>
      </p:sp>
      <p:pic>
        <p:nvPicPr>
          <p:cNvPr id="9" name="Picture 8" descr="A tree on the side of the road&#10;&#10;Description automatically generated">
            <a:extLst>
              <a:ext uri="{FF2B5EF4-FFF2-40B4-BE49-F238E27FC236}">
                <a16:creationId xmlns:a16="http://schemas.microsoft.com/office/drawing/2014/main" id="{A4E250C7-24E2-497E-3D8E-8E60C21AE2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9520" y="502290"/>
            <a:ext cx="7804558" cy="585341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descr="A tree next to a road&#10;&#10;Description automatically generated">
            <a:extLst>
              <a:ext uri="{FF2B5EF4-FFF2-40B4-BE49-F238E27FC236}">
                <a16:creationId xmlns:a16="http://schemas.microsoft.com/office/drawing/2014/main" id="{B52198DF-F6AF-DEB0-98F8-B28E6D7E85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58685" y="1773221"/>
            <a:ext cx="4415406" cy="331155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31698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3C37C2-B936-1D27-F42A-8D647C029EB9}"/>
              </a:ext>
            </a:extLst>
          </p:cNvPr>
          <p:cNvSpPr txBox="1"/>
          <p:nvPr/>
        </p:nvSpPr>
        <p:spPr>
          <a:xfrm>
            <a:off x="5985930" y="613341"/>
            <a:ext cx="5334000" cy="369332"/>
          </a:xfrm>
          <a:prstGeom prst="rect">
            <a:avLst/>
          </a:prstGeom>
          <a:noFill/>
        </p:spPr>
        <p:txBody>
          <a:bodyPr wrap="square" rtlCol="0">
            <a:spAutoFit/>
          </a:bodyPr>
          <a:lstStyle/>
          <a:p>
            <a:pPr algn="ctr"/>
            <a:r>
              <a:rPr lang="en-US" b="1" i="1" dirty="0">
                <a:latin typeface="Century Schoolbook"/>
              </a:rPr>
              <a:t>Texas Honey Mesquite</a:t>
            </a:r>
          </a:p>
        </p:txBody>
      </p:sp>
      <p:pic>
        <p:nvPicPr>
          <p:cNvPr id="4" name="Picture 3" descr="A yellow and orange building with a black door&#10;&#10;Description automatically generated">
            <a:extLst>
              <a:ext uri="{FF2B5EF4-FFF2-40B4-BE49-F238E27FC236}">
                <a16:creationId xmlns:a16="http://schemas.microsoft.com/office/drawing/2014/main" id="{4DFD2C60-4B3D-28FD-FA78-B6F62A9074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092" y="343715"/>
            <a:ext cx="4656065" cy="620808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A person sitting under a tree&#10;&#10;Description automatically generated">
            <a:extLst>
              <a:ext uri="{FF2B5EF4-FFF2-40B4-BE49-F238E27FC236}">
                <a16:creationId xmlns:a16="http://schemas.microsoft.com/office/drawing/2014/main" id="{BA52511B-BAB6-B762-71FC-93C1CF364C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8383" y="1185643"/>
            <a:ext cx="5669094" cy="425182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B56DF5B6-1627-8532-BCDF-74029E703FDD}"/>
              </a:ext>
            </a:extLst>
          </p:cNvPr>
          <p:cNvSpPr txBox="1"/>
          <p:nvPr/>
        </p:nvSpPr>
        <p:spPr>
          <a:xfrm>
            <a:off x="612397" y="6298841"/>
            <a:ext cx="1736521" cy="215444"/>
          </a:xfrm>
          <a:prstGeom prst="rect">
            <a:avLst/>
          </a:prstGeom>
          <a:noFill/>
        </p:spPr>
        <p:txBody>
          <a:bodyPr wrap="square" rtlCol="0">
            <a:spAutoFit/>
          </a:bodyPr>
          <a:lstStyle/>
          <a:p>
            <a:pPr algn="ctr"/>
            <a:r>
              <a:rPr lang="en-US" sz="800" dirty="0"/>
              <a:t>Photo’s courtesy of: John White</a:t>
            </a:r>
          </a:p>
        </p:txBody>
      </p:sp>
      <p:sp>
        <p:nvSpPr>
          <p:cNvPr id="5" name="TextBox 4">
            <a:extLst>
              <a:ext uri="{FF2B5EF4-FFF2-40B4-BE49-F238E27FC236}">
                <a16:creationId xmlns:a16="http://schemas.microsoft.com/office/drawing/2014/main" id="{8D2CCC6E-DF8F-CA57-D6C8-D0BCEB0F29D1}"/>
              </a:ext>
            </a:extLst>
          </p:cNvPr>
          <p:cNvSpPr txBox="1"/>
          <p:nvPr/>
        </p:nvSpPr>
        <p:spPr>
          <a:xfrm>
            <a:off x="9816518" y="5216947"/>
            <a:ext cx="1736521" cy="215444"/>
          </a:xfrm>
          <a:prstGeom prst="rect">
            <a:avLst/>
          </a:prstGeom>
          <a:noFill/>
        </p:spPr>
        <p:txBody>
          <a:bodyPr wrap="square" rtlCol="0">
            <a:spAutoFit/>
          </a:bodyPr>
          <a:lstStyle/>
          <a:p>
            <a:pPr algn="ctr"/>
            <a:r>
              <a:rPr lang="en-US" sz="800" dirty="0"/>
              <a:t>Photo’s courtesy of: John White</a:t>
            </a:r>
          </a:p>
        </p:txBody>
      </p:sp>
    </p:spTree>
    <p:extLst>
      <p:ext uri="{BB962C8B-B14F-4D97-AF65-F5344CB8AC3E}">
        <p14:creationId xmlns:p14="http://schemas.microsoft.com/office/powerpoint/2010/main" val="127199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88C411-67E7-9A40-039B-72EC4595D8B8}"/>
              </a:ext>
            </a:extLst>
          </p:cNvPr>
          <p:cNvGrpSpPr/>
          <p:nvPr/>
        </p:nvGrpSpPr>
        <p:grpSpPr>
          <a:xfrm>
            <a:off x="233476" y="207241"/>
            <a:ext cx="11725048" cy="6499757"/>
            <a:chOff x="233476" y="207241"/>
            <a:chExt cx="11725048" cy="6499757"/>
          </a:xfrm>
        </p:grpSpPr>
        <p:pic>
          <p:nvPicPr>
            <p:cNvPr id="3" name="Picture 2" descr="A group of trees and bushes&#10;&#10;Description automatically generated">
              <a:extLst>
                <a:ext uri="{FF2B5EF4-FFF2-40B4-BE49-F238E27FC236}">
                  <a16:creationId xmlns:a16="http://schemas.microsoft.com/office/drawing/2014/main" id="{BDFAF40D-4EDD-04FF-61CF-2D4F93B305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3476" y="207241"/>
              <a:ext cx="11725048" cy="649975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2CDFE7EB-7ABB-1B77-CD08-B7623BAED6D4}"/>
                </a:ext>
              </a:extLst>
            </p:cNvPr>
            <p:cNvSpPr txBox="1"/>
            <p:nvPr/>
          </p:nvSpPr>
          <p:spPr>
            <a:xfrm>
              <a:off x="5483289" y="588174"/>
              <a:ext cx="5334000" cy="677108"/>
            </a:xfrm>
            <a:prstGeom prst="rect">
              <a:avLst/>
            </a:prstGeom>
            <a:noFill/>
          </p:spPr>
          <p:txBody>
            <a:bodyPr wrap="square" rtlCol="0">
              <a:spAutoFit/>
            </a:bodyPr>
            <a:lstStyle/>
            <a:p>
              <a:pPr algn="ctr"/>
              <a:r>
                <a:rPr lang="en-US" sz="2000" b="1" i="1" dirty="0">
                  <a:solidFill>
                    <a:prstClr val="black"/>
                  </a:solidFill>
                  <a:latin typeface="Century Schoolbook"/>
                </a:rPr>
                <a:t>13-year-old garden </a:t>
              </a:r>
              <a:r>
                <a:rPr lang="en-US" b="1" i="1" dirty="0">
                  <a:solidFill>
                    <a:prstClr val="black"/>
                  </a:solidFill>
                  <a:latin typeface="Century Schoolbook"/>
                </a:rPr>
                <a:t>started from barren ground in Las Cruces, New Mexico 2023</a:t>
              </a:r>
            </a:p>
          </p:txBody>
        </p:sp>
      </p:grpSp>
    </p:spTree>
    <p:extLst>
      <p:ext uri="{BB962C8B-B14F-4D97-AF65-F5344CB8AC3E}">
        <p14:creationId xmlns:p14="http://schemas.microsoft.com/office/powerpoint/2010/main" val="1231130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10FBC8-D097-6617-1D08-68E98D2DA477}"/>
              </a:ext>
            </a:extLst>
          </p:cNvPr>
          <p:cNvGrpSpPr/>
          <p:nvPr/>
        </p:nvGrpSpPr>
        <p:grpSpPr>
          <a:xfrm>
            <a:off x="645953" y="199839"/>
            <a:ext cx="9378893" cy="6458322"/>
            <a:chOff x="0" y="210926"/>
            <a:chExt cx="9378893" cy="6458322"/>
          </a:xfrm>
        </p:grpSpPr>
        <p:pic>
          <p:nvPicPr>
            <p:cNvPr id="4" name="Picture 3">
              <a:extLst>
                <a:ext uri="{FF2B5EF4-FFF2-40B4-BE49-F238E27FC236}">
                  <a16:creationId xmlns:a16="http://schemas.microsoft.com/office/drawing/2014/main" id="{8CEAE290-F0D0-D2BB-845A-9A0EC3F2FE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797" y="210926"/>
              <a:ext cx="8611096" cy="645832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0" y="6223214"/>
              <a:ext cx="7943850" cy="338554"/>
            </a:xfrm>
            <a:prstGeom prst="rect">
              <a:avLst/>
            </a:prstGeom>
            <a:noFill/>
          </p:spPr>
          <p:txBody>
            <a:bodyPr wrap="square" rtlCol="0">
              <a:spAutoFit/>
            </a:bodyPr>
            <a:lstStyle/>
            <a:p>
              <a:pPr algn="ctr"/>
              <a:r>
                <a:rPr lang="en-US" sz="1600" b="1" i="1" dirty="0">
                  <a:solidFill>
                    <a:srgbClr val="000000"/>
                  </a:solidFill>
                </a:rPr>
                <a:t>‘Texas Honey Mesquite’ Prosopis glandulosa var. glandulosa</a:t>
              </a:r>
            </a:p>
          </p:txBody>
        </p:sp>
      </p:grpSp>
    </p:spTree>
    <p:extLst>
      <p:ext uri="{BB962C8B-B14F-4D97-AF65-F5344CB8AC3E}">
        <p14:creationId xmlns:p14="http://schemas.microsoft.com/office/powerpoint/2010/main" val="2455726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tio with blue chairs and trees&#10;&#10;Description automatically generated">
            <a:extLst>
              <a:ext uri="{FF2B5EF4-FFF2-40B4-BE49-F238E27FC236}">
                <a16:creationId xmlns:a16="http://schemas.microsoft.com/office/drawing/2014/main" id="{35938C11-F072-BB97-A185-111132C7D9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5712" y="334160"/>
            <a:ext cx="8252905" cy="618967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4AE18635-2222-CA19-3B58-C03661463EB8}"/>
              </a:ext>
            </a:extLst>
          </p:cNvPr>
          <p:cNvSpPr txBox="1"/>
          <p:nvPr/>
        </p:nvSpPr>
        <p:spPr>
          <a:xfrm>
            <a:off x="860256" y="5940351"/>
            <a:ext cx="5334000" cy="369332"/>
          </a:xfrm>
          <a:prstGeom prst="rect">
            <a:avLst/>
          </a:prstGeom>
          <a:noFill/>
        </p:spPr>
        <p:txBody>
          <a:bodyPr wrap="square" rtlCol="0">
            <a:spAutoFit/>
          </a:bodyPr>
          <a:lstStyle/>
          <a:p>
            <a:pPr algn="ctr"/>
            <a:r>
              <a:rPr lang="en-US" b="1" i="1" dirty="0">
                <a:solidFill>
                  <a:srgbClr val="000000"/>
                </a:solidFill>
                <a:latin typeface="Century Schoolbook"/>
              </a:rPr>
              <a:t>Texas Honey Mesquite</a:t>
            </a:r>
          </a:p>
        </p:txBody>
      </p:sp>
    </p:spTree>
    <p:extLst>
      <p:ext uri="{BB962C8B-B14F-4D97-AF65-F5344CB8AC3E}">
        <p14:creationId xmlns:p14="http://schemas.microsoft.com/office/powerpoint/2010/main" val="181946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FFCB97-AB59-2AE9-E88D-B5F17F249EAB}"/>
              </a:ext>
            </a:extLst>
          </p:cNvPr>
          <p:cNvSpPr txBox="1"/>
          <p:nvPr/>
        </p:nvSpPr>
        <p:spPr>
          <a:xfrm>
            <a:off x="7001202" y="605897"/>
            <a:ext cx="5334000" cy="461665"/>
          </a:xfrm>
          <a:prstGeom prst="rect">
            <a:avLst/>
          </a:prstGeom>
          <a:noFill/>
        </p:spPr>
        <p:txBody>
          <a:bodyPr wrap="square" rtlCol="0">
            <a:spAutoFit/>
          </a:bodyPr>
          <a:lstStyle/>
          <a:p>
            <a:pPr algn="ctr"/>
            <a:r>
              <a:rPr lang="en-US" sz="2400" b="1" i="1" dirty="0">
                <a:latin typeface="Century Schoolbook"/>
              </a:rPr>
              <a:t>Spartan Juniper</a:t>
            </a:r>
          </a:p>
        </p:txBody>
      </p:sp>
      <p:pic>
        <p:nvPicPr>
          <p:cNvPr id="4" name="Picture 3">
            <a:extLst>
              <a:ext uri="{FF2B5EF4-FFF2-40B4-BE49-F238E27FC236}">
                <a16:creationId xmlns:a16="http://schemas.microsoft.com/office/drawing/2014/main" id="{D21E6FE1-9334-99DB-C224-8326EC20CA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4431" y="1187145"/>
            <a:ext cx="3867543" cy="290174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4ECB28F5-FBBF-61A1-EA32-C7D2EE265D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826" y="491299"/>
            <a:ext cx="5890370" cy="368148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80BEF096-2672-E543-5E95-7290473468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4962" y="3288484"/>
            <a:ext cx="2308264" cy="307821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108F0ACF-C6FB-D505-5816-C6E5427A89C9}"/>
              </a:ext>
            </a:extLst>
          </p:cNvPr>
          <p:cNvSpPr txBox="1"/>
          <p:nvPr/>
        </p:nvSpPr>
        <p:spPr>
          <a:xfrm>
            <a:off x="960539" y="4642926"/>
            <a:ext cx="3896687" cy="369332"/>
          </a:xfrm>
          <a:prstGeom prst="rect">
            <a:avLst/>
          </a:prstGeom>
          <a:noFill/>
        </p:spPr>
        <p:txBody>
          <a:bodyPr wrap="square">
            <a:spAutoFit/>
          </a:bodyPr>
          <a:lstStyle/>
          <a:p>
            <a:pPr algn="ctr"/>
            <a:r>
              <a:rPr lang="en-US" b="0" i="1" dirty="0">
                <a:effectLst/>
                <a:latin typeface="interstate"/>
              </a:rPr>
              <a:t>Juniperus chinensis </a:t>
            </a:r>
            <a:r>
              <a:rPr lang="en-US" b="0" i="0" dirty="0">
                <a:effectLst/>
                <a:latin typeface="interstate"/>
              </a:rPr>
              <a:t>'Spartan'</a:t>
            </a:r>
          </a:p>
        </p:txBody>
      </p:sp>
    </p:spTree>
    <p:extLst>
      <p:ext uri="{BB962C8B-B14F-4D97-AF65-F5344CB8AC3E}">
        <p14:creationId xmlns:p14="http://schemas.microsoft.com/office/powerpoint/2010/main" val="4062503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kansasforests.org/images/conservationtrees/RockyMountainJuniper%20shap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99019" y="336389"/>
            <a:ext cx="4586839" cy="611578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wbiodiversity.org/imglib/seinet/Cupressaceae/photos/Juniperus_scopulorum_020207_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396" y="516752"/>
            <a:ext cx="4586839" cy="458684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266116" y="5288560"/>
            <a:ext cx="3581400" cy="584775"/>
          </a:xfrm>
          <a:prstGeom prst="rect">
            <a:avLst/>
          </a:prstGeom>
        </p:spPr>
        <p:txBody>
          <a:bodyPr wrap="square">
            <a:spAutoFit/>
          </a:bodyPr>
          <a:lstStyle/>
          <a:p>
            <a:pPr algn="ctr"/>
            <a:r>
              <a:rPr lang="en-US" b="1" i="1" dirty="0"/>
              <a:t>Juniperus scopulorum</a:t>
            </a:r>
          </a:p>
          <a:p>
            <a:pPr algn="ctr"/>
            <a:r>
              <a:rPr lang="en-US" sz="1400" b="1" dirty="0"/>
              <a:t>‘Rocky Mountain Juniper’</a:t>
            </a:r>
          </a:p>
        </p:txBody>
      </p:sp>
    </p:spTree>
    <p:extLst>
      <p:ext uri="{BB962C8B-B14F-4D97-AF65-F5344CB8AC3E}">
        <p14:creationId xmlns:p14="http://schemas.microsoft.com/office/powerpoint/2010/main" val="538433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TAp_ZAaoiUM/TQq_2uyIlUI/AAAAAAAAG1Y/ziXWzMANTB8/s1600/declatehuhhy%2B0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5402" y="246394"/>
            <a:ext cx="4778928" cy="636521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www.northamericanparks.com/images/organ_mountains_alligator_junip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39209" y="362618"/>
            <a:ext cx="4778928" cy="35859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7137973" y="4339503"/>
            <a:ext cx="3581400" cy="1015663"/>
          </a:xfrm>
          <a:prstGeom prst="rect">
            <a:avLst/>
          </a:prstGeom>
        </p:spPr>
        <p:txBody>
          <a:bodyPr wrap="square">
            <a:spAutoFit/>
          </a:bodyPr>
          <a:lstStyle/>
          <a:p>
            <a:pPr algn="ctr"/>
            <a:r>
              <a:rPr lang="en-US" sz="2400" b="1" i="1" dirty="0"/>
              <a:t>Juniperus deppeana </a:t>
            </a:r>
          </a:p>
          <a:p>
            <a:pPr algn="ctr"/>
            <a:r>
              <a:rPr lang="en-US" dirty="0"/>
              <a:t>(blue form </a:t>
            </a:r>
            <a:r>
              <a:rPr lang="en-US" i="1" dirty="0"/>
              <a:t>pachyphylla)</a:t>
            </a:r>
          </a:p>
          <a:p>
            <a:pPr algn="ctr"/>
            <a:r>
              <a:rPr lang="en-US" i="1" dirty="0"/>
              <a:t>‘Alligator Juniper’</a:t>
            </a:r>
          </a:p>
        </p:txBody>
      </p:sp>
    </p:spTree>
    <p:extLst>
      <p:ext uri="{BB962C8B-B14F-4D97-AF65-F5344CB8AC3E}">
        <p14:creationId xmlns:p14="http://schemas.microsoft.com/office/powerpoint/2010/main" val="1523494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9085C7-CF02-5CE2-7527-8419F2124939}"/>
              </a:ext>
            </a:extLst>
          </p:cNvPr>
          <p:cNvSpPr txBox="1"/>
          <p:nvPr/>
        </p:nvSpPr>
        <p:spPr>
          <a:xfrm>
            <a:off x="7507447" y="226502"/>
            <a:ext cx="3456264" cy="3477875"/>
          </a:xfrm>
          <a:prstGeom prst="rect">
            <a:avLst/>
          </a:prstGeom>
          <a:noFill/>
        </p:spPr>
        <p:txBody>
          <a:bodyPr wrap="square" rtlCol="0">
            <a:spAutoFit/>
          </a:bodyPr>
          <a:lstStyle/>
          <a:p>
            <a:r>
              <a:rPr lang="en-US" sz="1600" b="1" u="sng" dirty="0">
                <a:solidFill>
                  <a:srgbClr val="FF00FF"/>
                </a:solidFill>
              </a:rPr>
              <a:t>Trees</a:t>
            </a:r>
          </a:p>
          <a:p>
            <a:endParaRPr lang="en-US" sz="1200" dirty="0"/>
          </a:p>
          <a:p>
            <a:pPr marL="342900" indent="-342900">
              <a:buFont typeface="+mj-lt"/>
              <a:buAutoNum type="arabicPeriod"/>
            </a:pPr>
            <a:r>
              <a:rPr lang="en-US" sz="1200" dirty="0"/>
              <a:t>‘Red Push’ </a:t>
            </a:r>
            <a:r>
              <a:rPr lang="en-US" sz="1200" i="1" u="sng" dirty="0"/>
              <a:t>Pistache </a:t>
            </a:r>
            <a:r>
              <a:rPr lang="en-US" sz="1200" i="1" u="sng" dirty="0" err="1"/>
              <a:t>hyb</a:t>
            </a:r>
            <a:r>
              <a:rPr lang="en-US" sz="1200" i="1" u="sng" dirty="0"/>
              <a:t>.</a:t>
            </a:r>
          </a:p>
          <a:p>
            <a:pPr marL="342900" indent="-342900">
              <a:buFont typeface="+mj-lt"/>
              <a:buAutoNum type="arabicPeriod"/>
            </a:pPr>
            <a:r>
              <a:rPr lang="en-US" sz="1200" dirty="0"/>
              <a:t>Mesquite</a:t>
            </a:r>
          </a:p>
          <a:p>
            <a:pPr marL="342900" indent="-342900">
              <a:buFont typeface="+mj-lt"/>
              <a:buAutoNum type="arabicPeriod"/>
            </a:pPr>
            <a:r>
              <a:rPr lang="en-US" sz="1200" dirty="0"/>
              <a:t>Spartan juniper</a:t>
            </a:r>
          </a:p>
          <a:p>
            <a:pPr marL="342900" indent="-342900">
              <a:buFont typeface="+mj-lt"/>
              <a:buAutoNum type="arabicPeriod"/>
            </a:pPr>
            <a:r>
              <a:rPr lang="en-US" sz="1200" dirty="0"/>
              <a:t>Alligator Juniper</a:t>
            </a:r>
          </a:p>
          <a:p>
            <a:pPr marL="342900" indent="-342900">
              <a:buFont typeface="+mj-lt"/>
              <a:buAutoNum type="arabicPeriod"/>
            </a:pPr>
            <a:r>
              <a:rPr lang="en-US" sz="1200" dirty="0"/>
              <a:t>Rocky Mountain Juniper</a:t>
            </a:r>
          </a:p>
          <a:p>
            <a:pPr marL="342900" indent="-342900">
              <a:buFont typeface="+mj-lt"/>
              <a:buAutoNum type="arabicPeriod"/>
            </a:pPr>
            <a:r>
              <a:rPr lang="en-US" sz="1200" dirty="0"/>
              <a:t>‘Joan Leonetti’ Live Oak</a:t>
            </a:r>
          </a:p>
          <a:p>
            <a:pPr marL="342900" indent="-342900">
              <a:buFont typeface="+mj-lt"/>
              <a:buAutoNum type="arabicPeriod"/>
            </a:pPr>
            <a:r>
              <a:rPr lang="en-US" sz="1200" dirty="0"/>
              <a:t>Cedar Elm </a:t>
            </a:r>
            <a:r>
              <a:rPr lang="en-US" sz="1200" i="1" u="sng" dirty="0" err="1"/>
              <a:t>Ulmus</a:t>
            </a:r>
            <a:r>
              <a:rPr lang="en-US" sz="1200" i="1" u="sng" dirty="0"/>
              <a:t> </a:t>
            </a:r>
            <a:r>
              <a:rPr lang="en-US" sz="1200" i="1" u="sng" dirty="0" err="1"/>
              <a:t>crassifolia</a:t>
            </a:r>
            <a:endParaRPr lang="en-US" sz="1200" dirty="0"/>
          </a:p>
          <a:p>
            <a:pPr marL="342900" indent="-342900">
              <a:buFont typeface="+mj-lt"/>
              <a:buAutoNum type="arabicPeriod"/>
            </a:pPr>
            <a:r>
              <a:rPr lang="en-US" sz="1200" dirty="0"/>
              <a:t>Mastic Gum </a:t>
            </a:r>
            <a:r>
              <a:rPr lang="en-US" sz="1200" i="1" u="sng" dirty="0"/>
              <a:t>Pistacia lentiscus</a:t>
            </a:r>
            <a:endParaRPr lang="en-US" sz="1200" u="sng" dirty="0"/>
          </a:p>
          <a:p>
            <a:pPr marL="342900" indent="-342900">
              <a:buFont typeface="+mj-lt"/>
              <a:buAutoNum type="arabicPeriod"/>
            </a:pPr>
            <a:r>
              <a:rPr lang="en-US" sz="1200" dirty="0"/>
              <a:t>Blue Palo Verde</a:t>
            </a:r>
          </a:p>
          <a:p>
            <a:pPr marL="342900" indent="-342900">
              <a:buFont typeface="+mj-lt"/>
              <a:buAutoNum type="arabicPeriod"/>
            </a:pPr>
            <a:r>
              <a:rPr lang="en-US" sz="1200" dirty="0"/>
              <a:t>Mexican Blue Oak</a:t>
            </a:r>
          </a:p>
          <a:p>
            <a:pPr marL="342900" indent="-342900">
              <a:buFont typeface="+mj-lt"/>
              <a:buAutoNum type="arabicPeriod"/>
            </a:pPr>
            <a:r>
              <a:rPr lang="en-US" sz="1200" i="1" u="sng" dirty="0"/>
              <a:t>Eucalyptus </a:t>
            </a:r>
            <a:r>
              <a:rPr lang="en-US" sz="1200" i="1" u="sng" dirty="0" err="1"/>
              <a:t>microtheca</a:t>
            </a:r>
            <a:endParaRPr lang="en-US" sz="1200" i="1" u="sng" dirty="0"/>
          </a:p>
          <a:p>
            <a:pPr marL="342900" indent="-342900">
              <a:buFont typeface="+mj-lt"/>
              <a:buAutoNum type="arabicPeriod"/>
            </a:pPr>
            <a:r>
              <a:rPr lang="en-US" sz="1200" i="1" u="sng" dirty="0"/>
              <a:t>Eucalyptus </a:t>
            </a:r>
            <a:r>
              <a:rPr lang="en-US" sz="1200" i="1" u="sng" dirty="0" err="1"/>
              <a:t>neglecta</a:t>
            </a:r>
            <a:endParaRPr lang="en-US" sz="1200" i="1" u="sng" dirty="0"/>
          </a:p>
          <a:p>
            <a:pPr marL="342900" indent="-342900">
              <a:buFont typeface="+mj-lt"/>
              <a:buAutoNum type="arabicPeriod"/>
            </a:pPr>
            <a:r>
              <a:rPr lang="en-US" sz="1200" dirty="0"/>
              <a:t>California Fan Palm</a:t>
            </a:r>
          </a:p>
          <a:p>
            <a:pPr marL="342900" indent="-342900">
              <a:buFont typeface="+mj-lt"/>
              <a:buAutoNum type="arabicPeriod"/>
            </a:pPr>
            <a:r>
              <a:rPr lang="en-US" sz="1200" dirty="0"/>
              <a:t>Mexican Sabal Palm</a:t>
            </a:r>
          </a:p>
          <a:p>
            <a:pPr marL="342900" indent="-342900">
              <a:buFont typeface="+mj-lt"/>
              <a:buAutoNum type="arabicPeriod"/>
            </a:pPr>
            <a:r>
              <a:rPr lang="en-US" sz="1200" dirty="0"/>
              <a:t>‘Yellowhorn’ </a:t>
            </a:r>
            <a:r>
              <a:rPr lang="en-US" sz="1200" i="1" u="sng" dirty="0"/>
              <a:t>Xanthoceras sorbifolium</a:t>
            </a:r>
            <a:endParaRPr lang="en-US" sz="1200" dirty="0"/>
          </a:p>
          <a:p>
            <a:pPr marL="342900" indent="-342900">
              <a:buFont typeface="+mj-lt"/>
              <a:buAutoNum type="arabicPeriod"/>
            </a:pPr>
            <a:endParaRPr lang="en-US" sz="1200" dirty="0"/>
          </a:p>
        </p:txBody>
      </p:sp>
      <p:sp>
        <p:nvSpPr>
          <p:cNvPr id="3" name="TextBox 2">
            <a:extLst>
              <a:ext uri="{FF2B5EF4-FFF2-40B4-BE49-F238E27FC236}">
                <a16:creationId xmlns:a16="http://schemas.microsoft.com/office/drawing/2014/main" id="{507DFE97-C94A-31E6-DB10-835DA9834D9D}"/>
              </a:ext>
            </a:extLst>
          </p:cNvPr>
          <p:cNvSpPr txBox="1"/>
          <p:nvPr/>
        </p:nvSpPr>
        <p:spPr>
          <a:xfrm>
            <a:off x="4047687" y="110387"/>
            <a:ext cx="3203196" cy="3108543"/>
          </a:xfrm>
          <a:prstGeom prst="rect">
            <a:avLst/>
          </a:prstGeom>
          <a:noFill/>
        </p:spPr>
        <p:txBody>
          <a:bodyPr wrap="square" rtlCol="0">
            <a:spAutoFit/>
          </a:bodyPr>
          <a:lstStyle/>
          <a:p>
            <a:r>
              <a:rPr lang="en-US" sz="1600" b="1" u="sng" dirty="0">
                <a:solidFill>
                  <a:srgbClr val="00B050"/>
                </a:solidFill>
              </a:rPr>
              <a:t>Shrubs</a:t>
            </a:r>
          </a:p>
          <a:p>
            <a:endParaRPr lang="en-US" sz="1200" dirty="0"/>
          </a:p>
          <a:p>
            <a:pPr marL="342900" indent="-342900">
              <a:buFont typeface="+mj-lt"/>
              <a:buAutoNum type="arabicPeriod"/>
            </a:pPr>
            <a:r>
              <a:rPr lang="en-US" sz="1200" dirty="0"/>
              <a:t>Texas Ranger/Sage</a:t>
            </a:r>
          </a:p>
          <a:p>
            <a:pPr marL="342900" indent="-342900">
              <a:buFont typeface="+mj-lt"/>
              <a:buAutoNum type="arabicPeriod"/>
            </a:pPr>
            <a:r>
              <a:rPr lang="en-US" sz="1200" i="1" u="sng" dirty="0"/>
              <a:t>Buddleja marrubifolia</a:t>
            </a:r>
          </a:p>
          <a:p>
            <a:pPr marL="342900" indent="-342900">
              <a:buFont typeface="+mj-lt"/>
              <a:buAutoNum type="arabicPeriod"/>
            </a:pPr>
            <a:r>
              <a:rPr lang="en-US" sz="1200" dirty="0"/>
              <a:t>Turpentine Bush</a:t>
            </a:r>
          </a:p>
          <a:p>
            <a:pPr marL="342900" indent="-342900">
              <a:buFont typeface="+mj-lt"/>
              <a:buAutoNum type="arabicPeriod"/>
            </a:pPr>
            <a:r>
              <a:rPr lang="en-US" sz="1200" i="1" u="sng" dirty="0"/>
              <a:t>Tecoma stans</a:t>
            </a:r>
          </a:p>
          <a:p>
            <a:pPr marL="342900" indent="-342900">
              <a:buFont typeface="+mj-lt"/>
              <a:buAutoNum type="arabicPeriod"/>
            </a:pPr>
            <a:r>
              <a:rPr lang="en-US" sz="1200" dirty="0"/>
              <a:t>Apache Plume</a:t>
            </a:r>
          </a:p>
          <a:p>
            <a:pPr marL="342900" indent="-342900">
              <a:buFont typeface="+mj-lt"/>
              <a:buAutoNum type="arabicPeriod"/>
            </a:pPr>
            <a:r>
              <a:rPr lang="en-US" sz="1200" i="1" u="sng" dirty="0"/>
              <a:t>Aloysia wrightii</a:t>
            </a:r>
          </a:p>
          <a:p>
            <a:pPr marL="342900" indent="-342900">
              <a:buFont typeface="+mj-lt"/>
              <a:buAutoNum type="arabicPeriod"/>
            </a:pPr>
            <a:r>
              <a:rPr lang="en-US" sz="1200" i="1" u="sng" dirty="0"/>
              <a:t>Cordia parvifolia</a:t>
            </a:r>
          </a:p>
          <a:p>
            <a:pPr marL="342900" indent="-342900">
              <a:buFont typeface="+mj-lt"/>
              <a:buAutoNum type="arabicPeriod"/>
            </a:pPr>
            <a:r>
              <a:rPr lang="en-US" sz="1200" i="1" u="sng" dirty="0"/>
              <a:t>Teucrium fruiticans</a:t>
            </a:r>
          </a:p>
          <a:p>
            <a:pPr marL="342900" indent="-342900">
              <a:buFont typeface="+mj-lt"/>
              <a:buAutoNum type="arabicPeriod"/>
            </a:pPr>
            <a:r>
              <a:rPr lang="en-US" sz="1200" i="1" u="sng" dirty="0"/>
              <a:t>Sabal minor</a:t>
            </a:r>
          </a:p>
          <a:p>
            <a:pPr marL="342900" indent="-342900">
              <a:buFont typeface="+mj-lt"/>
              <a:buAutoNum type="arabicPeriod"/>
            </a:pPr>
            <a:r>
              <a:rPr lang="en-US" sz="1200" dirty="0"/>
              <a:t>Rosemary</a:t>
            </a:r>
          </a:p>
          <a:p>
            <a:pPr marL="342900" indent="-342900">
              <a:buFont typeface="+mj-lt"/>
              <a:buAutoNum type="arabicPeriod"/>
            </a:pPr>
            <a:r>
              <a:rPr lang="en-US" sz="1200" dirty="0"/>
              <a:t>Bear Grass</a:t>
            </a:r>
          </a:p>
          <a:p>
            <a:pPr marL="342900" indent="-342900">
              <a:buFont typeface="+mj-lt"/>
              <a:buAutoNum type="arabicPeriod"/>
            </a:pPr>
            <a:r>
              <a:rPr lang="en-US" sz="1200" dirty="0" err="1"/>
              <a:t>Anisacanthus</a:t>
            </a:r>
            <a:r>
              <a:rPr lang="en-US" sz="1200" dirty="0"/>
              <a:t> quadrifidus var. </a:t>
            </a:r>
            <a:r>
              <a:rPr lang="en-US" sz="1200" dirty="0" err="1"/>
              <a:t>wrightii</a:t>
            </a:r>
            <a:endParaRPr lang="en-US" sz="1200" dirty="0"/>
          </a:p>
          <a:p>
            <a:r>
              <a:rPr lang="en-US" sz="1200" dirty="0"/>
              <a:t>	‘Mexican Firecracker Bush’</a:t>
            </a:r>
          </a:p>
          <a:p>
            <a:pPr marL="342900" indent="-342900">
              <a:buFont typeface="+mj-lt"/>
              <a:buAutoNum type="arabicPeriod"/>
            </a:pPr>
            <a:endParaRPr lang="en-US" sz="1200" dirty="0"/>
          </a:p>
        </p:txBody>
      </p:sp>
      <p:sp>
        <p:nvSpPr>
          <p:cNvPr id="4" name="TextBox 3">
            <a:extLst>
              <a:ext uri="{FF2B5EF4-FFF2-40B4-BE49-F238E27FC236}">
                <a16:creationId xmlns:a16="http://schemas.microsoft.com/office/drawing/2014/main" id="{736FAFFB-9BA5-BE68-A020-ABDC68EC2A56}"/>
              </a:ext>
            </a:extLst>
          </p:cNvPr>
          <p:cNvSpPr txBox="1"/>
          <p:nvPr/>
        </p:nvSpPr>
        <p:spPr>
          <a:xfrm>
            <a:off x="580936" y="2822339"/>
            <a:ext cx="3548543" cy="3108543"/>
          </a:xfrm>
          <a:prstGeom prst="rect">
            <a:avLst/>
          </a:prstGeom>
          <a:noFill/>
        </p:spPr>
        <p:txBody>
          <a:bodyPr wrap="square" rtlCol="0">
            <a:spAutoFit/>
          </a:bodyPr>
          <a:lstStyle/>
          <a:p>
            <a:r>
              <a:rPr lang="en-US" sz="1600" b="1" u="sng" dirty="0">
                <a:solidFill>
                  <a:srgbClr val="92D050"/>
                </a:solidFill>
              </a:rPr>
              <a:t>Accent Plants</a:t>
            </a:r>
          </a:p>
          <a:p>
            <a:endParaRPr lang="en-US" sz="1200" i="1" u="sng" dirty="0"/>
          </a:p>
          <a:p>
            <a:pPr marL="342900" indent="-342900">
              <a:buFont typeface="+mj-lt"/>
              <a:buAutoNum type="arabicPeriod"/>
            </a:pPr>
            <a:r>
              <a:rPr lang="en-US" sz="1200" i="1" u="sng" dirty="0"/>
              <a:t>Hesperaloe </a:t>
            </a:r>
            <a:r>
              <a:rPr lang="en-US" sz="1200" dirty="0"/>
              <a:t>‘Red Yucca’</a:t>
            </a:r>
          </a:p>
          <a:p>
            <a:pPr marL="342900" indent="-342900">
              <a:buFont typeface="+mj-lt"/>
              <a:buAutoNum type="arabicPeriod"/>
            </a:pPr>
            <a:r>
              <a:rPr lang="en-US" sz="1200" i="1" u="sng" dirty="0"/>
              <a:t>Yucca gloriosa (var. variegate)</a:t>
            </a:r>
          </a:p>
          <a:p>
            <a:pPr marL="342900" indent="-342900">
              <a:buFont typeface="+mj-lt"/>
              <a:buAutoNum type="arabicPeriod"/>
            </a:pPr>
            <a:r>
              <a:rPr lang="en-US" sz="1200" i="1" u="sng" dirty="0"/>
              <a:t>Hymenocallis</a:t>
            </a:r>
            <a:r>
              <a:rPr lang="en-US" sz="1200" dirty="0"/>
              <a:t> ‘Spider Lilies’</a:t>
            </a:r>
          </a:p>
          <a:p>
            <a:pPr marL="342900" indent="-342900">
              <a:buFont typeface="+mj-lt"/>
              <a:buAutoNum type="arabicPeriod"/>
            </a:pPr>
            <a:r>
              <a:rPr lang="en-US" sz="1200" dirty="0"/>
              <a:t>Crinum Lilies</a:t>
            </a:r>
          </a:p>
          <a:p>
            <a:pPr marL="342900" indent="-342900">
              <a:buFont typeface="+mj-lt"/>
              <a:buAutoNum type="arabicPeriod"/>
            </a:pPr>
            <a:r>
              <a:rPr lang="en-US" sz="1200" i="1" u="sng" dirty="0"/>
              <a:t>Salvia sp.</a:t>
            </a:r>
          </a:p>
          <a:p>
            <a:pPr marL="342900" indent="-342900">
              <a:buFont typeface="+mj-lt"/>
              <a:buAutoNum type="arabicPeriod"/>
            </a:pPr>
            <a:r>
              <a:rPr lang="en-US" sz="1200" i="1" u="sng" dirty="0"/>
              <a:t>Lantana sp.</a:t>
            </a:r>
            <a:r>
              <a:rPr lang="en-US" sz="1200" dirty="0"/>
              <a:t> ‘New Gold’, ‘Gold Mound’</a:t>
            </a:r>
          </a:p>
          <a:p>
            <a:pPr marL="342900" indent="-342900">
              <a:buFont typeface="+mj-lt"/>
              <a:buAutoNum type="arabicPeriod"/>
            </a:pPr>
            <a:r>
              <a:rPr lang="en-US" sz="1200" i="1" u="sng" dirty="0"/>
              <a:t>Muhlenbergia </a:t>
            </a:r>
            <a:r>
              <a:rPr lang="en-US" sz="1200" i="1" u="sng" dirty="0" err="1"/>
              <a:t>capillaris</a:t>
            </a:r>
            <a:r>
              <a:rPr lang="en-US" sz="1200" dirty="0"/>
              <a:t> ‘Regal Mist’</a:t>
            </a:r>
          </a:p>
          <a:p>
            <a:pPr marL="342900" indent="-342900">
              <a:buFont typeface="+mj-lt"/>
              <a:buAutoNum type="arabicPeriod"/>
            </a:pPr>
            <a:r>
              <a:rPr lang="en-US" sz="1200" i="1" u="sng" dirty="0"/>
              <a:t>Hesperaloe sp.</a:t>
            </a:r>
          </a:p>
          <a:p>
            <a:pPr marL="342900" indent="-342900">
              <a:buFont typeface="+mj-lt"/>
              <a:buAutoNum type="arabicPeriod"/>
            </a:pPr>
            <a:r>
              <a:rPr lang="en-US" sz="1200" i="1" u="sng" dirty="0"/>
              <a:t>Lomandra sp.</a:t>
            </a:r>
            <a:r>
              <a:rPr lang="en-US" sz="1200" dirty="0"/>
              <a:t> ‘Australian Mat Rush’</a:t>
            </a:r>
          </a:p>
          <a:p>
            <a:pPr marL="342900" indent="-342900">
              <a:buFont typeface="+mj-lt"/>
              <a:buAutoNum type="arabicPeriod"/>
            </a:pPr>
            <a:r>
              <a:rPr lang="en-US" sz="1200" i="1" u="sng" dirty="0"/>
              <a:t>Cistus sp.</a:t>
            </a:r>
          </a:p>
          <a:p>
            <a:pPr marL="342900" indent="-342900">
              <a:buFont typeface="+mj-lt"/>
              <a:buAutoNum type="arabicPeriod"/>
            </a:pPr>
            <a:endParaRPr lang="en-US" sz="1200" dirty="0"/>
          </a:p>
          <a:p>
            <a:pPr marL="342900" indent="-342900">
              <a:buFont typeface="+mj-lt"/>
              <a:buAutoNum type="arabicPeriod"/>
            </a:pPr>
            <a:endParaRPr lang="en-US" sz="1200" dirty="0"/>
          </a:p>
          <a:p>
            <a:pPr marL="342900" indent="-342900">
              <a:buFont typeface="+mj-lt"/>
              <a:buAutoNum type="arabicPeriod"/>
            </a:pPr>
            <a:endParaRPr lang="en-US" sz="1200" dirty="0"/>
          </a:p>
          <a:p>
            <a:pPr marL="342900" indent="-342900">
              <a:buFont typeface="+mj-lt"/>
              <a:buAutoNum type="arabicPeriod"/>
            </a:pPr>
            <a:endParaRPr lang="en-US" sz="1200" dirty="0"/>
          </a:p>
        </p:txBody>
      </p:sp>
      <p:sp>
        <p:nvSpPr>
          <p:cNvPr id="5" name="TextBox 4">
            <a:extLst>
              <a:ext uri="{FF2B5EF4-FFF2-40B4-BE49-F238E27FC236}">
                <a16:creationId xmlns:a16="http://schemas.microsoft.com/office/drawing/2014/main" id="{7504F5BE-BAE1-6BD1-5653-042F6A3A582F}"/>
              </a:ext>
            </a:extLst>
          </p:cNvPr>
          <p:cNvSpPr txBox="1"/>
          <p:nvPr/>
        </p:nvSpPr>
        <p:spPr>
          <a:xfrm>
            <a:off x="580936" y="226502"/>
            <a:ext cx="3052892" cy="2369880"/>
          </a:xfrm>
          <a:prstGeom prst="rect">
            <a:avLst/>
          </a:prstGeom>
          <a:noFill/>
        </p:spPr>
        <p:txBody>
          <a:bodyPr wrap="square" rtlCol="0">
            <a:spAutoFit/>
          </a:bodyPr>
          <a:lstStyle/>
          <a:p>
            <a:r>
              <a:rPr lang="en-US" sz="1600" b="1" u="sng" dirty="0">
                <a:solidFill>
                  <a:srgbClr val="FFFF00"/>
                </a:solidFill>
              </a:rPr>
              <a:t>Ground Covers</a:t>
            </a:r>
          </a:p>
          <a:p>
            <a:endParaRPr lang="en-US" sz="1200" dirty="0"/>
          </a:p>
          <a:p>
            <a:pPr marL="342900" indent="-342900">
              <a:buFont typeface="+mj-lt"/>
              <a:buAutoNum type="arabicPeriod"/>
            </a:pPr>
            <a:r>
              <a:rPr lang="en-US" sz="1200" dirty="0"/>
              <a:t>Kurapia (702.645.4070)</a:t>
            </a:r>
          </a:p>
          <a:p>
            <a:pPr marL="342900" indent="-342900">
              <a:buFont typeface="+mj-lt"/>
              <a:buAutoNum type="arabicPeriod"/>
            </a:pPr>
            <a:r>
              <a:rPr lang="en-US" sz="1200" dirty="0"/>
              <a:t>Bermuda Grass</a:t>
            </a:r>
          </a:p>
          <a:p>
            <a:pPr marL="342900" indent="-342900">
              <a:buFont typeface="+mj-lt"/>
              <a:buAutoNum type="arabicPeriod"/>
            </a:pPr>
            <a:r>
              <a:rPr lang="en-US" sz="1200" dirty="0"/>
              <a:t>Buffalo Grass/Blue Gramma</a:t>
            </a:r>
          </a:p>
          <a:p>
            <a:pPr marL="342900" indent="-342900">
              <a:buFont typeface="+mj-lt"/>
              <a:buAutoNum type="arabicPeriod"/>
            </a:pPr>
            <a:r>
              <a:rPr lang="en-US" sz="1200" i="1" u="sng" dirty="0"/>
              <a:t>Ruschia nana/minor </a:t>
            </a:r>
            <a:r>
              <a:rPr lang="en-US" sz="1200" dirty="0"/>
              <a:t>(702.245.3978)</a:t>
            </a:r>
          </a:p>
          <a:p>
            <a:pPr marL="342900" indent="-342900">
              <a:buFont typeface="+mj-lt"/>
              <a:buAutoNum type="arabicPeriod"/>
            </a:pPr>
            <a:r>
              <a:rPr lang="en-US" sz="1200" dirty="0"/>
              <a:t>Ice Plant</a:t>
            </a:r>
          </a:p>
          <a:p>
            <a:pPr marL="342900" indent="-342900">
              <a:buFont typeface="+mj-lt"/>
              <a:buAutoNum type="arabicPeriod"/>
            </a:pPr>
            <a:r>
              <a:rPr lang="en-US" sz="1200" i="1" u="sng" dirty="0"/>
              <a:t>Dalea greggii</a:t>
            </a:r>
          </a:p>
          <a:p>
            <a:pPr marL="342900" indent="-342900">
              <a:buFont typeface="+mj-lt"/>
              <a:buAutoNum type="arabicPeriod"/>
            </a:pPr>
            <a:r>
              <a:rPr lang="en-US" sz="1200" i="1" u="sng" dirty="0"/>
              <a:t>Teucrium chamaedrys </a:t>
            </a:r>
            <a:r>
              <a:rPr lang="en-US" sz="1200" dirty="0"/>
              <a:t>‘Germander’</a:t>
            </a:r>
          </a:p>
          <a:p>
            <a:pPr marL="342900" indent="-342900">
              <a:buFont typeface="+mj-lt"/>
              <a:buAutoNum type="arabicPeriod"/>
            </a:pPr>
            <a:r>
              <a:rPr lang="en-US" sz="1200" i="1" u="sng" dirty="0"/>
              <a:t>Zephyranthes candida</a:t>
            </a:r>
          </a:p>
          <a:p>
            <a:pPr marL="342900" indent="-342900">
              <a:buFont typeface="+mj-lt"/>
              <a:buAutoNum type="arabicPeriod"/>
            </a:pPr>
            <a:endParaRPr lang="en-US" sz="1200" dirty="0"/>
          </a:p>
          <a:p>
            <a:pPr marL="342900" indent="-342900">
              <a:buFont typeface="+mj-lt"/>
              <a:buAutoNum type="arabicPeriod"/>
            </a:pPr>
            <a:endParaRPr lang="en-US" sz="1200" dirty="0"/>
          </a:p>
        </p:txBody>
      </p:sp>
      <p:sp>
        <p:nvSpPr>
          <p:cNvPr id="6" name="TextBox 5">
            <a:extLst>
              <a:ext uri="{FF2B5EF4-FFF2-40B4-BE49-F238E27FC236}">
                <a16:creationId xmlns:a16="http://schemas.microsoft.com/office/drawing/2014/main" id="{842696A5-150A-49A7-97A9-0998FACEB7C4}"/>
              </a:ext>
            </a:extLst>
          </p:cNvPr>
          <p:cNvSpPr txBox="1"/>
          <p:nvPr/>
        </p:nvSpPr>
        <p:spPr>
          <a:xfrm>
            <a:off x="3960302" y="3020747"/>
            <a:ext cx="3716323" cy="3293209"/>
          </a:xfrm>
          <a:prstGeom prst="rect">
            <a:avLst/>
          </a:prstGeom>
          <a:noFill/>
        </p:spPr>
        <p:txBody>
          <a:bodyPr wrap="square" rtlCol="0">
            <a:spAutoFit/>
          </a:bodyPr>
          <a:lstStyle/>
          <a:p>
            <a:r>
              <a:rPr lang="en-US" sz="1600" b="1" u="sng" dirty="0">
                <a:solidFill>
                  <a:srgbClr val="0070C0"/>
                </a:solidFill>
              </a:rPr>
              <a:t>Small Trees</a:t>
            </a:r>
          </a:p>
          <a:p>
            <a:endParaRPr lang="en-US" sz="1200" dirty="0"/>
          </a:p>
          <a:p>
            <a:pPr marL="342900" indent="-342900">
              <a:buFont typeface="+mj-lt"/>
              <a:buAutoNum type="arabicPeriod"/>
            </a:pPr>
            <a:r>
              <a:rPr lang="en-US" sz="1200" dirty="0"/>
              <a:t>Desert Willow ‘Bubba’</a:t>
            </a:r>
          </a:p>
          <a:p>
            <a:pPr marL="342900" indent="-342900">
              <a:buFont typeface="+mj-lt"/>
              <a:buAutoNum type="arabicPeriod"/>
            </a:pPr>
            <a:r>
              <a:rPr lang="en-US" sz="1200" dirty="0"/>
              <a:t>Scrub Oak</a:t>
            </a:r>
          </a:p>
          <a:p>
            <a:pPr marL="342900" indent="-342900">
              <a:buFont typeface="+mj-lt"/>
              <a:buAutoNum type="arabicPeriod"/>
            </a:pPr>
            <a:r>
              <a:rPr lang="en-US" sz="1200" dirty="0"/>
              <a:t>Golden Ball Lead Tree</a:t>
            </a:r>
          </a:p>
          <a:p>
            <a:pPr marL="342900" indent="-342900">
              <a:buFont typeface="+mj-lt"/>
              <a:buAutoNum type="arabicPeriod"/>
            </a:pPr>
            <a:r>
              <a:rPr lang="en-US" sz="1200" dirty="0"/>
              <a:t>Arroyo Sweetwood</a:t>
            </a:r>
          </a:p>
          <a:p>
            <a:pPr marL="342900" indent="-342900">
              <a:buFont typeface="+mj-lt"/>
              <a:buAutoNum type="arabicPeriod"/>
            </a:pPr>
            <a:r>
              <a:rPr lang="en-US" sz="1200" i="1" u="sng" dirty="0"/>
              <a:t>Yucca rostrata</a:t>
            </a:r>
          </a:p>
          <a:p>
            <a:pPr marL="342900" indent="-342900">
              <a:buFont typeface="+mj-lt"/>
              <a:buAutoNum type="arabicPeriod"/>
            </a:pPr>
            <a:r>
              <a:rPr lang="en-US" sz="1200" i="1" u="sng" dirty="0"/>
              <a:t>Vitex</a:t>
            </a:r>
            <a:r>
              <a:rPr lang="en-US" sz="1200" dirty="0"/>
              <a:t> ‘Shoal Creek’</a:t>
            </a:r>
          </a:p>
          <a:p>
            <a:pPr marL="342900" indent="-342900">
              <a:buFont typeface="+mj-lt"/>
              <a:buAutoNum type="arabicPeriod"/>
            </a:pPr>
            <a:r>
              <a:rPr lang="en-US" sz="1200" dirty="0"/>
              <a:t>Mediterranean Fan Palm</a:t>
            </a:r>
          </a:p>
          <a:p>
            <a:pPr marL="342900" indent="-342900">
              <a:buFont typeface="+mj-lt"/>
              <a:buAutoNum type="arabicPeriod"/>
            </a:pPr>
            <a:r>
              <a:rPr lang="en-US" sz="1200" dirty="0"/>
              <a:t>Crape Myrtle ‘Natchez’ or ‘Muskogee’</a:t>
            </a:r>
          </a:p>
          <a:p>
            <a:pPr marL="342900" indent="-342900">
              <a:buFont typeface="+mj-lt"/>
              <a:buAutoNum type="arabicPeriod"/>
            </a:pPr>
            <a:r>
              <a:rPr lang="en-US" sz="1200" i="1" u="sng" dirty="0"/>
              <a:t>Hibiscus syriacus</a:t>
            </a:r>
          </a:p>
          <a:p>
            <a:pPr marL="342900" indent="-342900">
              <a:buFont typeface="+mj-lt"/>
              <a:buAutoNum type="arabicPeriod"/>
            </a:pPr>
            <a:r>
              <a:rPr lang="en-US" sz="1200" dirty="0"/>
              <a:t>Arizona Rosewood</a:t>
            </a:r>
          </a:p>
          <a:p>
            <a:pPr marL="342900" indent="-342900">
              <a:buFont typeface="+mj-lt"/>
              <a:buAutoNum type="arabicPeriod"/>
            </a:pPr>
            <a:r>
              <a:rPr lang="en-US" sz="1200" dirty="0"/>
              <a:t>Texas Mountain Laurel</a:t>
            </a:r>
          </a:p>
          <a:p>
            <a:pPr marL="342900" indent="-342900">
              <a:buFont typeface="+mj-lt"/>
              <a:buAutoNum type="arabicPeriod"/>
            </a:pPr>
            <a:r>
              <a:rPr lang="en-US" sz="1200" i="1" u="sng" dirty="0" err="1"/>
              <a:t>Vachellia</a:t>
            </a:r>
            <a:r>
              <a:rPr lang="en-US" sz="1200" i="1" u="sng" dirty="0"/>
              <a:t> </a:t>
            </a:r>
            <a:r>
              <a:rPr lang="en-US" sz="1200" i="1" u="sng" dirty="0" err="1"/>
              <a:t>constricta</a:t>
            </a:r>
            <a:r>
              <a:rPr lang="en-US" sz="1200" i="1" u="sng" dirty="0"/>
              <a:t> </a:t>
            </a:r>
            <a:r>
              <a:rPr lang="en-US" sz="1200" dirty="0"/>
              <a:t>‘White Thorn Acacia’</a:t>
            </a:r>
          </a:p>
          <a:p>
            <a:endParaRPr lang="en-US" sz="1200" dirty="0"/>
          </a:p>
          <a:p>
            <a:pPr marL="342900" indent="-342900">
              <a:buFont typeface="+mj-lt"/>
              <a:buAutoNum type="arabicPeriod"/>
            </a:pPr>
            <a:endParaRPr lang="en-US" sz="1200" dirty="0"/>
          </a:p>
          <a:p>
            <a:pPr marL="342900" indent="-342900">
              <a:buFont typeface="+mj-lt"/>
              <a:buAutoNum type="arabicPeriod"/>
            </a:pPr>
            <a:endParaRPr lang="en-US" sz="1200" dirty="0"/>
          </a:p>
        </p:txBody>
      </p:sp>
    </p:spTree>
    <p:extLst>
      <p:ext uri="{BB962C8B-B14F-4D97-AF65-F5344CB8AC3E}">
        <p14:creationId xmlns:p14="http://schemas.microsoft.com/office/powerpoint/2010/main" val="1554512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actus plants&#10;&#10;Description automatically generated">
            <a:extLst>
              <a:ext uri="{FF2B5EF4-FFF2-40B4-BE49-F238E27FC236}">
                <a16:creationId xmlns:a16="http://schemas.microsoft.com/office/drawing/2014/main" id="{244CD50F-40EB-FF14-C4A0-B85414D848A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2064" y="209975"/>
            <a:ext cx="10117122" cy="643805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4" name="Title 1"/>
          <p:cNvSpPr txBox="1">
            <a:spLocks/>
          </p:cNvSpPr>
          <p:nvPr/>
        </p:nvSpPr>
        <p:spPr>
          <a:xfrm>
            <a:off x="699083" y="360727"/>
            <a:ext cx="3554135" cy="2498171"/>
          </a:xfrm>
          <a:prstGeom prst="rect">
            <a:avLst/>
          </a:prstGeom>
          <a:solidFill>
            <a:schemeClr val="tx2">
              <a:lumMod val="25000"/>
              <a:alpha val="47000"/>
            </a:schemeClr>
          </a:solidFill>
          <a:ln w="19050">
            <a:solidFill>
              <a:srgbClr val="000000"/>
            </a:solidFill>
          </a:ln>
        </p:spPr>
        <p:style>
          <a:lnRef idx="0">
            <a:scrgbClr r="0" g="0" b="0"/>
          </a:lnRef>
          <a:fillRef idx="0">
            <a:scrgbClr r="0" g="0" b="0"/>
          </a:fillRef>
          <a:effectRef idx="0">
            <a:scrgbClr r="0" g="0" b="0"/>
          </a:effectRef>
          <a:fontRef idx="minor">
            <a:schemeClr val="dk1"/>
          </a:fontRef>
        </p:style>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n w="9525">
                  <a:solidFill>
                    <a:schemeClr val="bg1"/>
                  </a:solidFill>
                  <a:prstDash val="solid"/>
                </a:ln>
                <a:effectLst>
                  <a:outerShdw blurRad="12700" dist="38100" dir="2700000" algn="tl" rotWithShape="0">
                    <a:schemeClr val="bg1">
                      <a:lumMod val="50000"/>
                    </a:schemeClr>
                  </a:outerShdw>
                </a:effectLst>
              </a:rPr>
              <a:t>Contact Information:</a:t>
            </a:r>
            <a:br>
              <a:rPr lang="en-US" sz="1400" b="1" dirty="0">
                <a:ln w="9525">
                  <a:solidFill>
                    <a:schemeClr val="bg1"/>
                  </a:solidFill>
                  <a:prstDash val="solid"/>
                </a:ln>
                <a:effectLst>
                  <a:outerShdw blurRad="12700" dist="38100" dir="2700000" algn="tl" rotWithShape="0">
                    <a:schemeClr val="bg1">
                      <a:lumMod val="50000"/>
                    </a:schemeClr>
                  </a:outerShdw>
                </a:effectLst>
              </a:rPr>
            </a:br>
            <a:r>
              <a:rPr lang="en-US" sz="1400" b="1" dirty="0">
                <a:ln w="9525">
                  <a:solidFill>
                    <a:schemeClr val="bg1"/>
                  </a:solidFill>
                  <a:prstDash val="solid"/>
                </a:ln>
                <a:effectLst>
                  <a:outerShdw blurRad="12700" dist="38100" dir="2700000" algn="tl" rotWithShape="0">
                    <a:schemeClr val="bg1">
                      <a:lumMod val="50000"/>
                    </a:schemeClr>
                  </a:outerShdw>
                </a:effectLst>
              </a:rPr>
              <a:t>Jeff Anderson </a:t>
            </a:r>
            <a:br>
              <a:rPr lang="en-US" sz="1200" b="1" dirty="0">
                <a:ln w="9525">
                  <a:solidFill>
                    <a:schemeClr val="bg1"/>
                  </a:solidFill>
                  <a:prstDash val="solid"/>
                </a:ln>
                <a:effectLst>
                  <a:outerShdw blurRad="12700" dist="38100" dir="2700000" algn="tl" rotWithShape="0">
                    <a:schemeClr val="bg1">
                      <a:lumMod val="50000"/>
                    </a:schemeClr>
                  </a:outerShdw>
                </a:effectLst>
              </a:rPr>
            </a:br>
            <a:br>
              <a:rPr lang="en-US" sz="1200" b="1" dirty="0">
                <a:ln w="9525">
                  <a:solidFill>
                    <a:schemeClr val="bg1"/>
                  </a:solidFill>
                  <a:prstDash val="solid"/>
                </a:ln>
                <a:effectLst>
                  <a:outerShdw blurRad="12700" dist="38100" dir="2700000" algn="tl" rotWithShape="0">
                    <a:schemeClr val="bg1">
                      <a:lumMod val="50000"/>
                    </a:schemeClr>
                  </a:outerShdw>
                </a:effectLst>
              </a:rPr>
            </a:br>
            <a:r>
              <a:rPr lang="en-US" sz="1800" b="1" dirty="0">
                <a:ln w="9525">
                  <a:solidFill>
                    <a:schemeClr val="bg1"/>
                  </a:solidFill>
                  <a:prstDash val="solid"/>
                </a:ln>
                <a:solidFill>
                  <a:srgbClr val="FFFF00"/>
                </a:solidFill>
                <a:effectLst>
                  <a:outerShdw blurRad="12700" dist="38100" dir="2700000" algn="tl" rotWithShape="0">
                    <a:schemeClr val="bg1">
                      <a:lumMod val="50000"/>
                    </a:schemeClr>
                  </a:outerShdw>
                </a:effectLst>
              </a:rPr>
              <a:t>Doña Ana County </a:t>
            </a:r>
            <a:b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br>
            <a: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t>Cooperative Extension Service</a:t>
            </a:r>
            <a:b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br>
            <a: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t>1170 N. Solano Drive, Suite M</a:t>
            </a:r>
            <a:b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br>
            <a:r>
              <a:rPr lang="en-US" sz="1200" b="1" dirty="0">
                <a:ln w="9525">
                  <a:solidFill>
                    <a:schemeClr val="bg1"/>
                  </a:solidFill>
                  <a:prstDash val="solid"/>
                </a:ln>
                <a:solidFill>
                  <a:srgbClr val="FFFF00"/>
                </a:solidFill>
                <a:effectLst>
                  <a:outerShdw blurRad="12700" dist="38100" dir="2700000" algn="tl" rotWithShape="0">
                    <a:schemeClr val="bg1">
                      <a:lumMod val="50000"/>
                    </a:schemeClr>
                  </a:outerShdw>
                </a:effectLst>
              </a:rPr>
              <a:t>Las Cruces, New Mexico 88001</a:t>
            </a:r>
          </a:p>
          <a:p>
            <a:br>
              <a:rPr lang="en-US" sz="1200" b="1" dirty="0">
                <a:ln w="9525">
                  <a:solidFill>
                    <a:schemeClr val="bg1"/>
                  </a:solidFill>
                  <a:prstDash val="solid"/>
                </a:ln>
                <a:effectLst>
                  <a:outerShdw blurRad="12700" dist="38100" dir="2700000" algn="tl" rotWithShape="0">
                    <a:schemeClr val="bg1">
                      <a:lumMod val="50000"/>
                    </a:schemeClr>
                  </a:outerShdw>
                </a:effectLst>
              </a:rPr>
            </a:br>
            <a:r>
              <a:rPr lang="en-US" sz="11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Office: (575) 525-6649 </a:t>
            </a:r>
          </a:p>
          <a:p>
            <a:r>
              <a:rPr lang="en-US" sz="1100" b="1" dirty="0">
                <a:ln w="9525">
                  <a:solidFill>
                    <a:schemeClr val="bg1"/>
                  </a:solidFill>
                  <a:prstDash val="solid"/>
                </a:ln>
                <a:solidFill>
                  <a:schemeClr val="tx1">
                    <a:lumMod val="95000"/>
                  </a:schemeClr>
                </a:solidFill>
                <a:effectLst>
                  <a:outerShdw blurRad="12700" dist="38100" dir="2700000" algn="tl" rotWithShape="0">
                    <a:schemeClr val="bg1">
                      <a:lumMod val="50000"/>
                    </a:schemeClr>
                  </a:outerShdw>
                </a:effectLst>
              </a:rPr>
              <a:t>Fax: (575) 525-6702</a:t>
            </a:r>
            <a:br>
              <a:rPr lang="en-US" sz="1050" b="1" dirty="0">
                <a:ln w="9525">
                  <a:solidFill>
                    <a:schemeClr val="bg1"/>
                  </a:solidFill>
                  <a:prstDash val="solid"/>
                </a:ln>
                <a:effectLst>
                  <a:outerShdw blurRad="12700" dist="38100" dir="2700000" algn="tl" rotWithShape="0">
                    <a:schemeClr val="bg1">
                      <a:lumMod val="50000"/>
                    </a:schemeClr>
                  </a:outerShdw>
                </a:effectLst>
              </a:rPr>
            </a:br>
            <a:br>
              <a:rPr lang="en-US" sz="1200" b="1" dirty="0">
                <a:ln w="9525">
                  <a:solidFill>
                    <a:schemeClr val="bg1"/>
                  </a:solidFill>
                  <a:prstDash val="solid"/>
                </a:ln>
                <a:effectLst>
                  <a:outerShdw blurRad="12700" dist="38100" dir="2700000" algn="tl" rotWithShape="0">
                    <a:schemeClr val="bg1">
                      <a:lumMod val="50000"/>
                    </a:schemeClr>
                  </a:outerShdw>
                </a:effectLst>
              </a:rPr>
            </a:br>
            <a:r>
              <a:rPr lang="en-US" sz="1200" b="1" u="sng" dirty="0">
                <a:ln w="9525">
                  <a:solidFill>
                    <a:schemeClr val="bg1"/>
                  </a:solidFill>
                  <a:prstDash val="solid"/>
                </a:ln>
                <a:effectLst>
                  <a:outerShdw blurRad="12700" dist="38100" dir="2700000" algn="tl" rotWithShape="0">
                    <a:schemeClr val="bg1">
                      <a:lumMod val="50000"/>
                    </a:schemeClr>
                  </a:outerShdw>
                </a:effectLst>
              </a:rPr>
              <a:t>donaanaextension.nmsu.edu</a:t>
            </a:r>
          </a:p>
        </p:txBody>
      </p:sp>
    </p:spTree>
    <p:extLst>
      <p:ext uri="{BB962C8B-B14F-4D97-AF65-F5344CB8AC3E}">
        <p14:creationId xmlns:p14="http://schemas.microsoft.com/office/powerpoint/2010/main" val="3359962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D564A-D082-51BF-EB1D-180FD636D184}"/>
              </a:ext>
            </a:extLst>
          </p:cNvPr>
          <p:cNvSpPr txBox="1"/>
          <p:nvPr/>
        </p:nvSpPr>
        <p:spPr>
          <a:xfrm>
            <a:off x="3429000" y="311338"/>
            <a:ext cx="5334000" cy="830997"/>
          </a:xfrm>
          <a:prstGeom prst="rect">
            <a:avLst/>
          </a:prstGeom>
          <a:noFill/>
        </p:spPr>
        <p:txBody>
          <a:bodyPr wrap="square" rtlCol="0">
            <a:spAutoFit/>
          </a:bodyPr>
          <a:lstStyle/>
          <a:p>
            <a:pPr algn="ctr"/>
            <a:r>
              <a:rPr lang="en-US" sz="4800" b="1" i="1" dirty="0">
                <a:latin typeface="Century Schoolbook"/>
              </a:rPr>
              <a:t>Ground Cover</a:t>
            </a:r>
          </a:p>
        </p:txBody>
      </p:sp>
      <p:sp>
        <p:nvSpPr>
          <p:cNvPr id="4" name="TextBox 3">
            <a:extLst>
              <a:ext uri="{FF2B5EF4-FFF2-40B4-BE49-F238E27FC236}">
                <a16:creationId xmlns:a16="http://schemas.microsoft.com/office/drawing/2014/main" id="{1F8D57DC-B9F5-0967-F907-439519440CA8}"/>
              </a:ext>
            </a:extLst>
          </p:cNvPr>
          <p:cNvSpPr txBox="1"/>
          <p:nvPr/>
        </p:nvSpPr>
        <p:spPr>
          <a:xfrm>
            <a:off x="1242308" y="1184031"/>
            <a:ext cx="5852875" cy="4770537"/>
          </a:xfrm>
          <a:prstGeom prst="rect">
            <a:avLst/>
          </a:prstGeom>
          <a:noFill/>
        </p:spPr>
        <p:txBody>
          <a:bodyPr wrap="square">
            <a:spAutoFit/>
          </a:bodyPr>
          <a:lstStyle/>
          <a:p>
            <a:pPr algn="ctr">
              <a:lnSpc>
                <a:spcPct val="150000"/>
              </a:lnSpc>
            </a:pPr>
            <a:r>
              <a:rPr lang="en-US" sz="1400" b="1" i="0" dirty="0">
                <a:solidFill>
                  <a:srgbClr val="FFC000"/>
                </a:solidFill>
                <a:effectLst/>
                <a:latin typeface="Open Sans" panose="020B0606030504020204" pitchFamily="34" charset="0"/>
              </a:rPr>
              <a:t>Name:</a:t>
            </a:r>
            <a:r>
              <a:rPr lang="en-US" sz="1400" b="0" i="0" dirty="0">
                <a:solidFill>
                  <a:srgbClr val="FFC000"/>
                </a:solidFill>
                <a:effectLst/>
                <a:latin typeface="Open Sans" panose="020B0606030504020204" pitchFamily="34" charset="0"/>
              </a:rPr>
              <a:t> </a:t>
            </a:r>
            <a:r>
              <a:rPr lang="en-US" sz="1400" b="1" i="1" u="sng" dirty="0">
                <a:solidFill>
                  <a:srgbClr val="FFC000"/>
                </a:solidFill>
                <a:effectLst/>
                <a:latin typeface="Open Sans" panose="020B0606030504020204" pitchFamily="34" charset="0"/>
              </a:rPr>
              <a:t>Phyla</a:t>
            </a:r>
            <a:r>
              <a:rPr lang="en-US" sz="1400" b="1" i="1" u="sng" dirty="0">
                <a:solidFill>
                  <a:srgbClr val="FFC000"/>
                </a:solidFill>
                <a:latin typeface="Open Sans" panose="020B0606030504020204" pitchFamily="34" charset="0"/>
              </a:rPr>
              <a:t> (</a:t>
            </a:r>
            <a:r>
              <a:rPr lang="en-US" sz="1400" b="1" i="1" dirty="0">
                <a:solidFill>
                  <a:srgbClr val="FFC000"/>
                </a:solidFill>
                <a:latin typeface="Open Sans" panose="020B0606030504020204" pitchFamily="34" charset="0"/>
              </a:rPr>
              <a:t>or </a:t>
            </a:r>
            <a:r>
              <a:rPr lang="en-US" sz="1400" b="1" i="1" dirty="0" err="1">
                <a:solidFill>
                  <a:srgbClr val="FFC000"/>
                </a:solidFill>
                <a:effectLst/>
                <a:latin typeface="Open Sans" panose="020B0606030504020204" pitchFamily="34" charset="0"/>
              </a:rPr>
              <a:t>Lippia</a:t>
            </a:r>
            <a:r>
              <a:rPr lang="en-US" sz="1400" b="1" i="1" dirty="0">
                <a:solidFill>
                  <a:srgbClr val="FFC000"/>
                </a:solidFill>
                <a:effectLst/>
                <a:latin typeface="Open Sans" panose="020B0606030504020204" pitchFamily="34" charset="0"/>
              </a:rPr>
              <a:t>) </a:t>
            </a:r>
            <a:r>
              <a:rPr lang="en-US" sz="1400" b="1" i="1" u="sng" dirty="0">
                <a:solidFill>
                  <a:srgbClr val="FFC000"/>
                </a:solidFill>
                <a:effectLst/>
                <a:latin typeface="Open Sans" panose="020B0606030504020204" pitchFamily="34" charset="0"/>
              </a:rPr>
              <a:t>nodiflora </a:t>
            </a:r>
            <a:r>
              <a:rPr lang="en-US" sz="1400" b="0" i="0" dirty="0">
                <a:solidFill>
                  <a:srgbClr val="FFC000"/>
                </a:solidFill>
                <a:effectLst/>
                <a:latin typeface="Open Sans" panose="020B0606030504020204" pitchFamily="34" charset="0"/>
              </a:rPr>
              <a:t>L. “Kurapia”</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Common Name:</a:t>
            </a:r>
            <a:r>
              <a:rPr lang="en-US" sz="1200" b="0" i="0" dirty="0">
                <a:effectLst/>
                <a:latin typeface="Open Sans" panose="020B0606030504020204" pitchFamily="34" charset="0"/>
              </a:rPr>
              <a:t> Kurapia</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Plant Type:</a:t>
            </a:r>
            <a:r>
              <a:rPr lang="en-US" sz="1200" b="0" i="0" dirty="0">
                <a:effectLst/>
                <a:latin typeface="Open Sans" panose="020B0606030504020204" pitchFamily="34" charset="0"/>
              </a:rPr>
              <a:t> Evergreen Perennial</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Growth Habit:</a:t>
            </a:r>
            <a:r>
              <a:rPr lang="en-US" sz="1200" b="0" i="0" dirty="0">
                <a:effectLst/>
                <a:latin typeface="Open Sans" panose="020B0606030504020204" pitchFamily="34" charset="0"/>
              </a:rPr>
              <a:t> Prostate, Sterile, Non-Invasive</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Planting Season:</a:t>
            </a:r>
            <a:r>
              <a:rPr lang="en-US" sz="1200" b="0" i="0" dirty="0">
                <a:effectLst/>
                <a:latin typeface="Open Sans" panose="020B0606030504020204" pitchFamily="34" charset="0"/>
              </a:rPr>
              <a:t> Best in March to September</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Flowers:</a:t>
            </a:r>
            <a:r>
              <a:rPr lang="en-US" sz="1200" b="0" i="0" dirty="0">
                <a:effectLst/>
                <a:latin typeface="Open Sans" panose="020B0606030504020204" pitchFamily="34" charset="0"/>
              </a:rPr>
              <a:t> Small, White, May to November</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Height:</a:t>
            </a:r>
            <a:r>
              <a:rPr lang="en-US" sz="1200" b="0" i="0" dirty="0">
                <a:effectLst/>
                <a:latin typeface="Open Sans" panose="020B0606030504020204" pitchFamily="34" charset="0"/>
              </a:rPr>
              <a:t> Low growing, less than 1”- 2” high in full sun</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Width:</a:t>
            </a:r>
            <a:r>
              <a:rPr lang="en-US" sz="1200" b="0" i="0" dirty="0">
                <a:effectLst/>
                <a:latin typeface="Open Sans" panose="020B0606030504020204" pitchFamily="34" charset="0"/>
              </a:rPr>
              <a:t> Spreading to 6 feet</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Exposure:</a:t>
            </a:r>
            <a:r>
              <a:rPr lang="en-US" sz="1200" b="0" i="0" dirty="0">
                <a:effectLst/>
                <a:latin typeface="Open Sans" panose="020B0606030504020204" pitchFamily="34" charset="0"/>
              </a:rPr>
              <a:t> Sun to Part Shade</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Drought Tolerant:</a:t>
            </a:r>
            <a:r>
              <a:rPr lang="en-US" sz="1200" b="0" i="0" dirty="0">
                <a:effectLst/>
                <a:latin typeface="Open Sans" panose="020B0606030504020204" pitchFamily="34" charset="0"/>
              </a:rPr>
              <a:t> </a:t>
            </a:r>
            <a:r>
              <a:rPr lang="en-US" sz="1200" b="0" i="0" dirty="0" err="1">
                <a:effectLst/>
                <a:latin typeface="Open Sans" panose="020B0606030504020204" pitchFamily="34" charset="0"/>
              </a:rPr>
              <a:t>ETo</a:t>
            </a:r>
            <a:r>
              <a:rPr lang="en-US" sz="1200" b="0" i="0" dirty="0">
                <a:effectLst/>
                <a:latin typeface="Open Sans" panose="020B0606030504020204" pitchFamily="34" charset="0"/>
              </a:rPr>
              <a:t> 20% by drip irrigation and </a:t>
            </a:r>
            <a:r>
              <a:rPr lang="en-US" sz="1200" b="0" i="0" dirty="0" err="1">
                <a:effectLst/>
                <a:latin typeface="Open Sans" panose="020B0606030504020204" pitchFamily="34" charset="0"/>
              </a:rPr>
              <a:t>ETo</a:t>
            </a:r>
            <a:r>
              <a:rPr lang="en-US" sz="1200" b="0" i="0" dirty="0">
                <a:effectLst/>
                <a:latin typeface="Open Sans" panose="020B0606030504020204" pitchFamily="34" charset="0"/>
              </a:rPr>
              <a:t> 40% by sprinkler irrigation</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pH Tolerant:</a:t>
            </a:r>
            <a:r>
              <a:rPr lang="en-US" sz="1200" b="0" i="0" dirty="0">
                <a:effectLst/>
                <a:latin typeface="Open Sans" panose="020B0606030504020204" pitchFamily="34" charset="0"/>
              </a:rPr>
              <a:t> pH 4 </a:t>
            </a:r>
            <a:r>
              <a:rPr lang="en-US" sz="1200" dirty="0">
                <a:latin typeface="Open Sans" panose="020B0606030504020204" pitchFamily="34" charset="0"/>
              </a:rPr>
              <a:t>to</a:t>
            </a:r>
            <a:r>
              <a:rPr lang="en-US" sz="1200" b="0" i="0" dirty="0">
                <a:effectLst/>
                <a:latin typeface="Open Sans" panose="020B0606030504020204" pitchFamily="34" charset="0"/>
              </a:rPr>
              <a:t> 9</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Salinity:</a:t>
            </a:r>
            <a:r>
              <a:rPr lang="en-US" sz="1200" b="0" i="0" dirty="0">
                <a:effectLst/>
                <a:latin typeface="Open Sans" panose="020B0606030504020204" pitchFamily="34" charset="0"/>
              </a:rPr>
              <a:t> Up to EC 7ds/m</a:t>
            </a:r>
          </a:p>
          <a:p>
            <a:pPr marL="285750" indent="-285750">
              <a:lnSpc>
                <a:spcPct val="150000"/>
              </a:lnSpc>
              <a:buFont typeface="Arial" panose="020B0604020202020204" pitchFamily="34" charset="0"/>
              <a:buChar char="•"/>
            </a:pPr>
            <a:r>
              <a:rPr lang="en-US" sz="1200" b="1" i="0" dirty="0">
                <a:effectLst/>
                <a:latin typeface="Open Sans" panose="020B0606030504020204" pitchFamily="34" charset="0"/>
              </a:rPr>
              <a:t>Temperature</a:t>
            </a:r>
            <a:r>
              <a:rPr lang="en-US" sz="1200" b="1" i="0">
                <a:effectLst/>
                <a:latin typeface="Open Sans" panose="020B0606030504020204" pitchFamily="34" charset="0"/>
              </a:rPr>
              <a:t>:</a:t>
            </a:r>
            <a:r>
              <a:rPr lang="en-US" sz="1200" b="0" i="0">
                <a:effectLst/>
                <a:latin typeface="Open Sans" panose="020B0606030504020204" pitchFamily="34" charset="0"/>
              </a:rPr>
              <a:t> 15F -120F</a:t>
            </a:r>
            <a:endParaRPr lang="en-US" sz="1200" b="0" i="0" dirty="0">
              <a:effectLst/>
              <a:latin typeface="Open Sans" panose="020B0606030504020204" pitchFamily="34" charset="0"/>
            </a:endParaRPr>
          </a:p>
          <a:p>
            <a:pPr marL="285750" indent="-285750">
              <a:lnSpc>
                <a:spcPct val="150000"/>
              </a:lnSpc>
              <a:buFont typeface="Arial" panose="020B0604020202020204" pitchFamily="34" charset="0"/>
              <a:buChar char="•"/>
            </a:pPr>
            <a:r>
              <a:rPr lang="en-US" sz="1400" b="1" i="0" dirty="0">
                <a:solidFill>
                  <a:srgbClr val="FFFF00"/>
                </a:solidFill>
                <a:effectLst/>
                <a:latin typeface="Open Sans" panose="020B0606030504020204" pitchFamily="34" charset="0"/>
              </a:rPr>
              <a:t>USDA Hardiness Zones:</a:t>
            </a:r>
            <a:r>
              <a:rPr lang="en-US" sz="1400" b="0" i="0" dirty="0">
                <a:solidFill>
                  <a:srgbClr val="FFFF00"/>
                </a:solidFill>
                <a:effectLst/>
                <a:latin typeface="Open Sans" panose="020B0606030504020204" pitchFamily="34" charset="0"/>
              </a:rPr>
              <a:t> 7b-11</a:t>
            </a:r>
          </a:p>
          <a:p>
            <a:br>
              <a:rPr lang="en-US" sz="1400" dirty="0">
                <a:solidFill>
                  <a:srgbClr val="92D050"/>
                </a:solidFill>
              </a:rPr>
            </a:br>
            <a:endParaRPr lang="en-US" sz="1400" dirty="0">
              <a:solidFill>
                <a:srgbClr val="92D050"/>
              </a:solidFill>
            </a:endParaRPr>
          </a:p>
        </p:txBody>
      </p:sp>
      <p:sp>
        <p:nvSpPr>
          <p:cNvPr id="6" name="TextBox 5">
            <a:extLst>
              <a:ext uri="{FF2B5EF4-FFF2-40B4-BE49-F238E27FC236}">
                <a16:creationId xmlns:a16="http://schemas.microsoft.com/office/drawing/2014/main" id="{B5EB8807-4AF6-318A-C286-D4922AD4063D}"/>
              </a:ext>
            </a:extLst>
          </p:cNvPr>
          <p:cNvSpPr txBox="1"/>
          <p:nvPr/>
        </p:nvSpPr>
        <p:spPr>
          <a:xfrm>
            <a:off x="7582844" y="4776351"/>
            <a:ext cx="3512890" cy="784830"/>
          </a:xfrm>
          <a:prstGeom prst="rect">
            <a:avLst/>
          </a:prstGeom>
          <a:noFill/>
        </p:spPr>
        <p:txBody>
          <a:bodyPr wrap="square">
            <a:spAutoFit/>
          </a:bodyPr>
          <a:lstStyle/>
          <a:p>
            <a:r>
              <a:rPr lang="en-US" sz="900" b="0" i="0" dirty="0" err="1">
                <a:effectLst/>
                <a:latin typeface="Google Sans"/>
              </a:rPr>
              <a:t>ETo</a:t>
            </a:r>
            <a:r>
              <a:rPr lang="en-US" sz="900" b="0" i="0" dirty="0">
                <a:effectLst/>
                <a:latin typeface="Google Sans"/>
              </a:rPr>
              <a:t> represents the evapotranspiration rate from a reference surface, not short of water. A large uniform grass field is considered worldwide as the reference surface. The reference crop completely covers the soil, is kept short, well watered and is actively growing under optimal agronomic conditions.</a:t>
            </a:r>
            <a:endParaRPr lang="en-US" sz="900" dirty="0"/>
          </a:p>
        </p:txBody>
      </p:sp>
      <p:sp>
        <p:nvSpPr>
          <p:cNvPr id="8" name="TextBox 7">
            <a:extLst>
              <a:ext uri="{FF2B5EF4-FFF2-40B4-BE49-F238E27FC236}">
                <a16:creationId xmlns:a16="http://schemas.microsoft.com/office/drawing/2014/main" id="{93975157-AA7F-1483-7071-AF3ACFF19EB2}"/>
              </a:ext>
            </a:extLst>
          </p:cNvPr>
          <p:cNvSpPr txBox="1"/>
          <p:nvPr/>
        </p:nvSpPr>
        <p:spPr>
          <a:xfrm>
            <a:off x="7582844" y="4468574"/>
            <a:ext cx="1944149" cy="261610"/>
          </a:xfrm>
          <a:prstGeom prst="rect">
            <a:avLst/>
          </a:prstGeom>
          <a:noFill/>
        </p:spPr>
        <p:txBody>
          <a:bodyPr wrap="square">
            <a:spAutoFit/>
          </a:bodyPr>
          <a:lstStyle/>
          <a:p>
            <a:r>
              <a:rPr lang="en-US" sz="1100" dirty="0"/>
              <a:t>https://www.valleysod.com/</a:t>
            </a:r>
          </a:p>
        </p:txBody>
      </p:sp>
      <p:pic>
        <p:nvPicPr>
          <p:cNvPr id="3" name="Picture 2">
            <a:extLst>
              <a:ext uri="{FF2B5EF4-FFF2-40B4-BE49-F238E27FC236}">
                <a16:creationId xmlns:a16="http://schemas.microsoft.com/office/drawing/2014/main" id="{51A51992-C44C-4810-2423-04C2841BFB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2844" y="1308434"/>
            <a:ext cx="3188619" cy="259075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2D4EC273-4836-0216-90D0-64324450DC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31936" y="1308434"/>
            <a:ext cx="539527" cy="522123"/>
          </a:xfrm>
          <a:prstGeom prst="rect">
            <a:avLst/>
          </a:prstGeom>
        </p:spPr>
      </p:pic>
    </p:spTree>
    <p:extLst>
      <p:ext uri="{BB962C8B-B14F-4D97-AF65-F5344CB8AC3E}">
        <p14:creationId xmlns:p14="http://schemas.microsoft.com/office/powerpoint/2010/main" val="643710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F9C468-7911-09F1-CBA2-D398BC372568}"/>
              </a:ext>
            </a:extLst>
          </p:cNvPr>
          <p:cNvSpPr txBox="1"/>
          <p:nvPr/>
        </p:nvSpPr>
        <p:spPr>
          <a:xfrm>
            <a:off x="4433145" y="1119068"/>
            <a:ext cx="5334000" cy="523220"/>
          </a:xfrm>
          <a:prstGeom prst="rect">
            <a:avLst/>
          </a:prstGeom>
          <a:noFill/>
        </p:spPr>
        <p:txBody>
          <a:bodyPr wrap="square" rtlCol="0">
            <a:spAutoFit/>
          </a:bodyPr>
          <a:lstStyle/>
          <a:p>
            <a:pPr algn="ctr"/>
            <a:r>
              <a:rPr lang="en-US" sz="2800" b="1" i="1" dirty="0">
                <a:latin typeface="Century Schoolbook"/>
              </a:rPr>
              <a:t>Kurapia</a:t>
            </a:r>
          </a:p>
        </p:txBody>
      </p:sp>
      <p:pic>
        <p:nvPicPr>
          <p:cNvPr id="4" name="Picture 3" descr="A patch of green grass&#10;&#10;Description automatically generated">
            <a:extLst>
              <a:ext uri="{FF2B5EF4-FFF2-40B4-BE49-F238E27FC236}">
                <a16:creationId xmlns:a16="http://schemas.microsoft.com/office/drawing/2014/main" id="{D0661618-7635-D864-19D9-99A30BDAB23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4490" y="391205"/>
            <a:ext cx="5266883" cy="395016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6" name="Picture 5" descr="A close-up of a plant&#10;&#10;Description automatically generated">
            <a:extLst>
              <a:ext uri="{FF2B5EF4-FFF2-40B4-BE49-F238E27FC236}">
                <a16:creationId xmlns:a16="http://schemas.microsoft.com/office/drawing/2014/main" id="{948439D5-5881-DB53-D028-9623D497BD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95773" y="311445"/>
            <a:ext cx="2831285" cy="377504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8" name="Picture 7" descr="A close up of a green field&#10;&#10;Description automatically generated">
            <a:extLst>
              <a:ext uri="{FF2B5EF4-FFF2-40B4-BE49-F238E27FC236}">
                <a16:creationId xmlns:a16="http://schemas.microsoft.com/office/drawing/2014/main" id="{F5F902A3-6674-E55E-3461-22C560EBA1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3102" y="2665357"/>
            <a:ext cx="3789690" cy="284226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3BDEFA86-05CF-F8C3-6F09-64D657A5A47D}"/>
              </a:ext>
            </a:extLst>
          </p:cNvPr>
          <p:cNvSpPr txBox="1"/>
          <p:nvPr/>
        </p:nvSpPr>
        <p:spPr>
          <a:xfrm>
            <a:off x="1078039" y="4569381"/>
            <a:ext cx="4284676" cy="1169551"/>
          </a:xfrm>
          <a:prstGeom prst="rect">
            <a:avLst/>
          </a:prstGeom>
          <a:noFill/>
        </p:spPr>
        <p:txBody>
          <a:bodyPr wrap="square">
            <a:spAutoFit/>
          </a:bodyPr>
          <a:lstStyle/>
          <a:p>
            <a:pPr algn="l"/>
            <a:r>
              <a:rPr lang="en-US" sz="1400" b="0" i="0" dirty="0">
                <a:effectLst/>
                <a:latin typeface="Assistant" pitchFamily="2" charset="-79"/>
                <a:cs typeface="Assistant" pitchFamily="2" charset="-79"/>
              </a:rPr>
              <a:t>A semi-</a:t>
            </a:r>
            <a:r>
              <a:rPr lang="en-US" sz="1400" b="1" i="0" dirty="0">
                <a:effectLst/>
                <a:latin typeface="Assistant" pitchFamily="2" charset="-79"/>
                <a:cs typeface="Assistant" pitchFamily="2" charset="-79"/>
              </a:rPr>
              <a:t>evergreen</a:t>
            </a:r>
            <a:r>
              <a:rPr lang="en-US" sz="1400" b="0" i="0" dirty="0">
                <a:effectLst/>
                <a:latin typeface="Assistant" pitchFamily="2" charset="-79"/>
                <a:cs typeface="Assistant" pitchFamily="2" charset="-79"/>
              </a:rPr>
              <a:t> groundcover that requires </a:t>
            </a:r>
            <a:r>
              <a:rPr lang="en-US" sz="1400" b="1" i="0" dirty="0">
                <a:effectLst/>
                <a:latin typeface="Assistant" pitchFamily="2" charset="-79"/>
                <a:cs typeface="Assistant" pitchFamily="2" charset="-79"/>
              </a:rPr>
              <a:t>minimal maintenance</a:t>
            </a:r>
            <a:r>
              <a:rPr lang="en-US" sz="1400" b="0" i="0" dirty="0">
                <a:effectLst/>
                <a:latin typeface="Assistant" pitchFamily="2" charset="-79"/>
                <a:cs typeface="Assistant" pitchFamily="2" charset="-79"/>
              </a:rPr>
              <a:t> and </a:t>
            </a:r>
            <a:r>
              <a:rPr lang="en-US" sz="1400" b="1" i="0" dirty="0">
                <a:effectLst/>
                <a:latin typeface="Assistant" pitchFamily="2" charset="-79"/>
                <a:cs typeface="Assistant" pitchFamily="2" charset="-79"/>
              </a:rPr>
              <a:t>75% less water</a:t>
            </a:r>
            <a:r>
              <a:rPr lang="en-US" sz="1400" b="0" i="0" dirty="0">
                <a:effectLst/>
                <a:latin typeface="Assistant" pitchFamily="2" charset="-79"/>
                <a:cs typeface="Assistant" pitchFamily="2" charset="-79"/>
              </a:rPr>
              <a:t> than traditional turf grasses. Kurapia provides great </a:t>
            </a:r>
            <a:r>
              <a:rPr lang="en-US" sz="1400" b="1" i="0" dirty="0">
                <a:effectLst/>
                <a:latin typeface="Assistant" pitchFamily="2" charset="-79"/>
                <a:cs typeface="Assistant" pitchFamily="2" charset="-79"/>
              </a:rPr>
              <a:t>erosion control</a:t>
            </a:r>
            <a:r>
              <a:rPr lang="en-US" sz="1400" b="0" i="0" dirty="0">
                <a:effectLst/>
                <a:latin typeface="Assistant" pitchFamily="2" charset="-79"/>
                <a:cs typeface="Assistant" pitchFamily="2" charset="-79"/>
              </a:rPr>
              <a:t> and </a:t>
            </a:r>
            <a:r>
              <a:rPr lang="en-US" sz="1400" b="1" i="0" dirty="0">
                <a:effectLst/>
                <a:latin typeface="Assistant" pitchFamily="2" charset="-79"/>
                <a:cs typeface="Assistant" pitchFamily="2" charset="-79"/>
              </a:rPr>
              <a:t>weed abatement</a:t>
            </a:r>
            <a:r>
              <a:rPr lang="en-US" sz="1400" b="0" i="0" dirty="0">
                <a:effectLst/>
                <a:latin typeface="Assistant" pitchFamily="2" charset="-79"/>
                <a:cs typeface="Assistant" pitchFamily="2" charset="-79"/>
              </a:rPr>
              <a:t> and is excellent on flat ground or slopes.</a:t>
            </a:r>
          </a:p>
        </p:txBody>
      </p:sp>
      <p:pic>
        <p:nvPicPr>
          <p:cNvPr id="11" name="Picture 10">
            <a:extLst>
              <a:ext uri="{FF2B5EF4-FFF2-40B4-BE49-F238E27FC236}">
                <a16:creationId xmlns:a16="http://schemas.microsoft.com/office/drawing/2014/main" id="{3F4E3CF8-CD4D-6AA8-5A67-60F5D7B06F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18111" y="3429000"/>
            <a:ext cx="1391699" cy="1855599"/>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82609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F560DA-D37F-409E-825B-9DBECF099C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0252" y="1802200"/>
            <a:ext cx="5150841" cy="386699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D11604F0-F875-512C-34D3-75DA41C9C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336" y="347182"/>
            <a:ext cx="3901493" cy="257559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DE5A0E0-CB1E-37C6-4239-6D80FD0478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46084" y="347182"/>
            <a:ext cx="4773335" cy="358000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5A120687-098A-274A-C686-1B48867398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53672" y="3011646"/>
            <a:ext cx="1793757" cy="239086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7794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FA0B5C-4456-522B-EF08-B54E45F3A5E8}"/>
              </a:ext>
            </a:extLst>
          </p:cNvPr>
          <p:cNvSpPr txBox="1"/>
          <p:nvPr/>
        </p:nvSpPr>
        <p:spPr>
          <a:xfrm>
            <a:off x="6096000" y="4417433"/>
            <a:ext cx="5005139" cy="738664"/>
          </a:xfrm>
          <a:prstGeom prst="rect">
            <a:avLst/>
          </a:prstGeom>
          <a:noFill/>
        </p:spPr>
        <p:txBody>
          <a:bodyPr wrap="square">
            <a:spAutoFit/>
          </a:bodyPr>
          <a:lstStyle/>
          <a:p>
            <a:pPr algn="ctr"/>
            <a:r>
              <a:rPr lang="en-US" sz="1400" b="0" i="0" dirty="0">
                <a:effectLst/>
                <a:latin typeface="Noto Sans" panose="020B0502040504020204" pitchFamily="34" charset="0"/>
              </a:rPr>
              <a:t>Kurapia Pink and Kurapia New White both grow deep roots, up to 9′ or longer, making it perfect for anchoring to hillsides and being drought tolerant</a:t>
            </a:r>
            <a:endParaRPr lang="en-US" sz="1400" dirty="0"/>
          </a:p>
        </p:txBody>
      </p:sp>
      <p:pic>
        <p:nvPicPr>
          <p:cNvPr id="4" name="Picture 3">
            <a:extLst>
              <a:ext uri="{FF2B5EF4-FFF2-40B4-BE49-F238E27FC236}">
                <a16:creationId xmlns:a16="http://schemas.microsoft.com/office/drawing/2014/main" id="{FEDE6338-BA5B-571C-5543-230C8940D1DA}"/>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tretch>
            <a:fillRect/>
          </a:stretch>
        </p:blipFill>
        <p:spPr>
          <a:xfrm>
            <a:off x="6021355" y="221994"/>
            <a:ext cx="5005139" cy="375385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1AF58D84-7CE3-EF21-7A87-3384F3448D88}"/>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tretch>
            <a:fillRect/>
          </a:stretch>
        </p:blipFill>
        <p:spPr>
          <a:xfrm>
            <a:off x="1238250" y="221994"/>
            <a:ext cx="4088263" cy="5451017"/>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94A5C375-EA43-D0DA-8DDB-B96A1258E9C6}"/>
              </a:ext>
            </a:extLst>
          </p:cNvPr>
          <p:cNvSpPr txBox="1"/>
          <p:nvPr/>
        </p:nvSpPr>
        <p:spPr>
          <a:xfrm>
            <a:off x="3961701" y="5167510"/>
            <a:ext cx="1289807" cy="369332"/>
          </a:xfrm>
          <a:prstGeom prst="rect">
            <a:avLst/>
          </a:prstGeom>
          <a:noFill/>
        </p:spPr>
        <p:txBody>
          <a:bodyPr wrap="square">
            <a:spAutoFit/>
          </a:bodyPr>
          <a:lstStyle/>
          <a:p>
            <a:pPr algn="l"/>
            <a:r>
              <a:rPr lang="en-US" b="1" i="0" dirty="0">
                <a:solidFill>
                  <a:srgbClr val="000000"/>
                </a:solidFill>
                <a:effectLst/>
                <a:latin typeface="Muli"/>
              </a:rPr>
              <a:t> Lorraine B.</a:t>
            </a:r>
          </a:p>
        </p:txBody>
      </p:sp>
      <p:sp>
        <p:nvSpPr>
          <p:cNvPr id="8" name="TextBox 7">
            <a:extLst>
              <a:ext uri="{FF2B5EF4-FFF2-40B4-BE49-F238E27FC236}">
                <a16:creationId xmlns:a16="http://schemas.microsoft.com/office/drawing/2014/main" id="{0256152A-C3B1-275A-AB26-6ADB71D4BA1A}"/>
              </a:ext>
            </a:extLst>
          </p:cNvPr>
          <p:cNvSpPr txBox="1"/>
          <p:nvPr/>
        </p:nvSpPr>
        <p:spPr>
          <a:xfrm>
            <a:off x="9736687" y="3567142"/>
            <a:ext cx="1289807" cy="369332"/>
          </a:xfrm>
          <a:prstGeom prst="rect">
            <a:avLst/>
          </a:prstGeom>
          <a:noFill/>
        </p:spPr>
        <p:txBody>
          <a:bodyPr wrap="square">
            <a:spAutoFit/>
          </a:bodyPr>
          <a:lstStyle/>
          <a:p>
            <a:pPr algn="l"/>
            <a:r>
              <a:rPr lang="en-US" b="1" i="0" dirty="0">
                <a:solidFill>
                  <a:srgbClr val="000000"/>
                </a:solidFill>
                <a:effectLst/>
                <a:latin typeface="Muli"/>
              </a:rPr>
              <a:t> Lorraine B.</a:t>
            </a:r>
          </a:p>
        </p:txBody>
      </p:sp>
      <p:sp>
        <p:nvSpPr>
          <p:cNvPr id="10" name="TextBox 9">
            <a:extLst>
              <a:ext uri="{FF2B5EF4-FFF2-40B4-BE49-F238E27FC236}">
                <a16:creationId xmlns:a16="http://schemas.microsoft.com/office/drawing/2014/main" id="{0432A028-AB89-7B75-5C94-B5A9E6D54E6D}"/>
              </a:ext>
            </a:extLst>
          </p:cNvPr>
          <p:cNvSpPr txBox="1"/>
          <p:nvPr/>
        </p:nvSpPr>
        <p:spPr>
          <a:xfrm>
            <a:off x="5476623" y="5173810"/>
            <a:ext cx="6094602" cy="230832"/>
          </a:xfrm>
          <a:prstGeom prst="rect">
            <a:avLst/>
          </a:prstGeom>
          <a:noFill/>
        </p:spPr>
        <p:txBody>
          <a:bodyPr wrap="square">
            <a:spAutoFit/>
          </a:bodyPr>
          <a:lstStyle/>
          <a:p>
            <a:pPr algn="ctr"/>
            <a:r>
              <a:rPr lang="en-US" sz="900" dirty="0"/>
              <a:t>info@kurapia.com</a:t>
            </a:r>
          </a:p>
        </p:txBody>
      </p:sp>
    </p:spTree>
    <p:extLst>
      <p:ext uri="{BB962C8B-B14F-4D97-AF65-F5344CB8AC3E}">
        <p14:creationId xmlns:p14="http://schemas.microsoft.com/office/powerpoint/2010/main" val="967029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awn care advertisement with a lawn and trees&#10;&#10;Description automatically generated with medium confidence">
            <a:extLst>
              <a:ext uri="{FF2B5EF4-FFF2-40B4-BE49-F238E27FC236}">
                <a16:creationId xmlns:a16="http://schemas.microsoft.com/office/drawing/2014/main" id="{07C1DC43-86A4-2A6A-9A93-CE2D68A2CF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5731" y="274739"/>
            <a:ext cx="4874767" cy="6308521"/>
          </a:xfrm>
          <a:prstGeom prst="rect">
            <a:avLst/>
          </a:prstGeom>
          <a:ln w="38100" cap="sq">
            <a:solidFill>
              <a:schemeClr val="tx1"/>
            </a:solidFill>
            <a:prstDash val="solid"/>
            <a:miter lim="800000"/>
          </a:ln>
          <a:effectLst/>
        </p:spPr>
      </p:pic>
      <p:pic>
        <p:nvPicPr>
          <p:cNvPr id="5" name="Picture 4" descr="A close-up of a brochure&#10;&#10;Description automatically generated">
            <a:extLst>
              <a:ext uri="{FF2B5EF4-FFF2-40B4-BE49-F238E27FC236}">
                <a16:creationId xmlns:a16="http://schemas.microsoft.com/office/drawing/2014/main" id="{88FAF62B-9925-130B-13E6-193524EFEA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5124" y="352337"/>
            <a:ext cx="4485822" cy="5805181"/>
          </a:xfrm>
          <a:prstGeom prst="rect">
            <a:avLst/>
          </a:prstGeom>
          <a:ln w="38100" cap="sq">
            <a:solidFill>
              <a:schemeClr val="tx1"/>
            </a:solidFill>
            <a:prstDash val="solid"/>
            <a:miter lim="800000"/>
          </a:ln>
          <a:effectLst/>
        </p:spPr>
      </p:pic>
    </p:spTree>
    <p:extLst>
      <p:ext uri="{BB962C8B-B14F-4D97-AF65-F5344CB8AC3E}">
        <p14:creationId xmlns:p14="http://schemas.microsoft.com/office/powerpoint/2010/main" val="2059255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273DAC-0DF5-CE0E-7A3F-1BF5F33B16CD}"/>
              </a:ext>
            </a:extLst>
          </p:cNvPr>
          <p:cNvSpPr txBox="1"/>
          <p:nvPr/>
        </p:nvSpPr>
        <p:spPr>
          <a:xfrm>
            <a:off x="3429000" y="2782940"/>
            <a:ext cx="5334000" cy="830997"/>
          </a:xfrm>
          <a:prstGeom prst="rect">
            <a:avLst/>
          </a:prstGeom>
          <a:noFill/>
        </p:spPr>
        <p:txBody>
          <a:bodyPr wrap="square" rtlCol="0">
            <a:spAutoFit/>
          </a:bodyPr>
          <a:lstStyle/>
          <a:p>
            <a:pPr algn="ctr"/>
            <a:r>
              <a:rPr lang="en-US" sz="4800" b="1" i="1" dirty="0">
                <a:latin typeface="Century Schoolbook"/>
              </a:rPr>
              <a:t>Accent Plants</a:t>
            </a:r>
          </a:p>
        </p:txBody>
      </p:sp>
    </p:spTree>
    <p:extLst>
      <p:ext uri="{BB962C8B-B14F-4D97-AF65-F5344CB8AC3E}">
        <p14:creationId xmlns:p14="http://schemas.microsoft.com/office/powerpoint/2010/main" val="3525434847"/>
      </p:ext>
    </p:extLst>
  </p:cSld>
  <p:clrMapOvr>
    <a:masterClrMapping/>
  </p:clrMapOvr>
</p:sld>
</file>

<file path=ppt/theme/theme1.xml><?xml version="1.0" encoding="utf-8"?>
<a:theme xmlns:a="http://schemas.openxmlformats.org/drawingml/2006/main" name="Blank Presentation">
  <a:themeElements>
    <a:clrScheme name="Blank Presentation 13">
      <a:dk1>
        <a:srgbClr val="882345"/>
      </a:dk1>
      <a:lt1>
        <a:srgbClr val="FFFFFF"/>
      </a:lt1>
      <a:dk2>
        <a:srgbClr val="4C5CC5"/>
      </a:dk2>
      <a:lt2>
        <a:srgbClr val="EAAB00"/>
      </a:lt2>
      <a:accent1>
        <a:srgbClr val="006265"/>
      </a:accent1>
      <a:accent2>
        <a:srgbClr val="BD4F19"/>
      </a:accent2>
      <a:accent3>
        <a:srgbClr val="FFFFFF"/>
      </a:accent3>
      <a:accent4>
        <a:srgbClr val="731C3A"/>
      </a:accent4>
      <a:accent5>
        <a:srgbClr val="AAB7B8"/>
      </a:accent5>
      <a:accent6>
        <a:srgbClr val="AB4716"/>
      </a:accent6>
      <a:hlink>
        <a:srgbClr val="80379B"/>
      </a:hlink>
      <a:folHlink>
        <a:srgbClr val="E97A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82345"/>
        </a:dk1>
        <a:lt1>
          <a:srgbClr val="FFFFFF"/>
        </a:lt1>
        <a:dk2>
          <a:srgbClr val="4C5CC5"/>
        </a:dk2>
        <a:lt2>
          <a:srgbClr val="EAAB00"/>
        </a:lt2>
        <a:accent1>
          <a:srgbClr val="006265"/>
        </a:accent1>
        <a:accent2>
          <a:srgbClr val="BD4F19"/>
        </a:accent2>
        <a:accent3>
          <a:srgbClr val="FFFFFF"/>
        </a:accent3>
        <a:accent4>
          <a:srgbClr val="731C3A"/>
        </a:accent4>
        <a:accent5>
          <a:srgbClr val="AAB7B8"/>
        </a:accent5>
        <a:accent6>
          <a:srgbClr val="AB4716"/>
        </a:accent6>
        <a:hlink>
          <a:srgbClr val="80379B"/>
        </a:hlink>
        <a:folHlink>
          <a:srgbClr val="E97A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12561</TotalTime>
  <Words>868</Words>
  <Application>Microsoft Office PowerPoint</Application>
  <PresentationFormat>Widescreen</PresentationFormat>
  <Paragraphs>161</Paragraphs>
  <Slides>36</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36</vt:i4>
      </vt:variant>
    </vt:vector>
  </HeadingPairs>
  <TitlesOfParts>
    <vt:vector size="52" baseType="lpstr">
      <vt:lpstr>-apple-system</vt:lpstr>
      <vt:lpstr>Aptos</vt:lpstr>
      <vt:lpstr>Arial</vt:lpstr>
      <vt:lpstr>Arial Black</vt:lpstr>
      <vt:lpstr>Assistant</vt:lpstr>
      <vt:lpstr>Calibri</vt:lpstr>
      <vt:lpstr>Century Schoolbook</vt:lpstr>
      <vt:lpstr>FamosaHeavyDemo</vt:lpstr>
      <vt:lpstr>Google Sans</vt:lpstr>
      <vt:lpstr>interstate</vt:lpstr>
      <vt:lpstr>Muli</vt:lpstr>
      <vt:lpstr>Noto Sans</vt:lpstr>
      <vt:lpstr>Open Sans</vt:lpstr>
      <vt:lpstr>Roboto</vt:lpstr>
      <vt:lpstr>var(--secondary-font)</vt:lpstr>
      <vt:lpstr>Blank Presentation</vt:lpstr>
      <vt:lpstr>12 Drought-Tolerant Plants to Make Your Yard Feel Lush, But Lean!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 Lush and Lean Plants for Your Yard</dc:title>
  <dc:creator>Jeff Anderson</dc:creator>
  <cp:lastModifiedBy>Jeffrey Anderson</cp:lastModifiedBy>
  <cp:revision>66</cp:revision>
  <dcterms:created xsi:type="dcterms:W3CDTF">2024-01-17T20:45:39Z</dcterms:created>
  <dcterms:modified xsi:type="dcterms:W3CDTF">2024-09-11T21:11:01Z</dcterms:modified>
</cp:coreProperties>
</file>